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9"/>
  </p:notesMasterIdLst>
  <p:sldIdLst>
    <p:sldId id="256" r:id="rId3"/>
    <p:sldId id="257" r:id="rId4"/>
    <p:sldId id="258" r:id="rId5"/>
    <p:sldId id="259" r:id="rId6"/>
    <p:sldId id="290" r:id="rId7"/>
    <p:sldId id="260" r:id="rId8"/>
    <p:sldId id="261" r:id="rId9"/>
    <p:sldId id="262" r:id="rId10"/>
    <p:sldId id="291" r:id="rId11"/>
    <p:sldId id="292" r:id="rId12"/>
    <p:sldId id="293" r:id="rId13"/>
    <p:sldId id="294" r:id="rId14"/>
    <p:sldId id="295" r:id="rId15"/>
    <p:sldId id="296" r:id="rId16"/>
    <p:sldId id="297" r:id="rId17"/>
    <p:sldId id="298" r:id="rId18"/>
    <p:sldId id="299" r:id="rId19"/>
    <p:sldId id="300" r:id="rId20"/>
    <p:sldId id="301" r:id="rId21"/>
    <p:sldId id="269" r:id="rId22"/>
    <p:sldId id="270" r:id="rId23"/>
    <p:sldId id="271" r:id="rId24"/>
    <p:sldId id="263" r:id="rId25"/>
    <p:sldId id="264" r:id="rId26"/>
    <p:sldId id="265" r:id="rId27"/>
    <p:sldId id="266" r:id="rId28"/>
    <p:sldId id="267" r:id="rId29"/>
    <p:sldId id="268" r:id="rId30"/>
    <p:sldId id="275" r:id="rId31"/>
    <p:sldId id="276" r:id="rId32"/>
    <p:sldId id="277" r:id="rId33"/>
    <p:sldId id="278" r:id="rId34"/>
    <p:sldId id="279" r:id="rId35"/>
    <p:sldId id="280" r:id="rId36"/>
    <p:sldId id="272" r:id="rId37"/>
    <p:sldId id="273" r:id="rId38"/>
    <p:sldId id="274" r:id="rId39"/>
    <p:sldId id="304" r:id="rId40"/>
    <p:sldId id="281" r:id="rId41"/>
    <p:sldId id="282" r:id="rId42"/>
    <p:sldId id="284" r:id="rId43"/>
    <p:sldId id="285" r:id="rId44"/>
    <p:sldId id="286" r:id="rId45"/>
    <p:sldId id="287" r:id="rId46"/>
    <p:sldId id="288" r:id="rId47"/>
    <p:sldId id="289" r:id="rId48"/>
  </p:sldIdLst>
  <p:sldSz cx="9144000" cy="5143500" type="screen16x9"/>
  <p:notesSz cx="6858000" cy="9144000"/>
  <p:embeddedFontLst>
    <p:embeddedFont>
      <p:font typeface="Arial Narrow" panose="020B060602020203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Lato" panose="020F0502020204030203" pitchFamily="34" charset="0"/>
      <p:regular r:id="rId60"/>
      <p:bold r:id="rId61"/>
      <p:italic r:id="rId62"/>
      <p:boldItalic r:id="rId63"/>
    </p:embeddedFont>
    <p:embeddedFont>
      <p:font typeface="Raleway"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A1ED5-8C5E-4327-B112-E681B1F0F85F}">
  <a:tblStyle styleId="{75EA1ED5-8C5E-4327-B112-E681B1F0F85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CEB5D5-0F4A-43EE-891D-D1D2A5D0BD2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0" autoAdjust="0"/>
  </p:normalViewPr>
  <p:slideViewPr>
    <p:cSldViewPr snapToGrid="0">
      <p:cViewPr varScale="1">
        <p:scale>
          <a:sx n="82" d="100"/>
          <a:sy n="82" d="100"/>
        </p:scale>
        <p:origin x="14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baseline="0">
                <a:solidFill>
                  <a:prstClr val="black">
                    <a:lumMod val="65000"/>
                    <a:lumOff val="35000"/>
                  </a:prstClr>
                </a:solidFill>
                <a:latin typeface="Times New Roman" panose="02020603050405020304" pitchFamily="18" charset="0"/>
                <a:ea typeface="+mn-ea"/>
                <a:cs typeface="Times New Roman" panose="02020603050405020304" pitchFamily="18" charset="0"/>
              </a:defRPr>
            </a:pPr>
            <a:r>
              <a:rPr lang="en-IN" sz="1000" b="1" u="none" dirty="0"/>
              <a:t>Outage Probability </a:t>
            </a:r>
            <a:r>
              <a:rPr lang="en-IN" sz="1000" dirty="0">
                <a:effectLst/>
              </a:rPr>
              <a:t>(Pout)</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baseline="0">
              <a:solidFill>
                <a:prstClr val="black">
                  <a:lumMod val="65000"/>
                  <a:lumOff val="35000"/>
                </a:prstClr>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20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Sheet1!$B$2:$B$5</c:f>
              <c:numCache>
                <c:formatCode>General</c:formatCode>
                <c:ptCount val="4"/>
                <c:pt idx="0">
                  <c:v>0.03</c:v>
                </c:pt>
                <c:pt idx="1">
                  <c:v>1.4999999999999999E-2</c:v>
                </c:pt>
                <c:pt idx="2">
                  <c:v>3.0000000000000001E-3</c:v>
                </c:pt>
                <c:pt idx="3">
                  <c:v>1E-3</c:v>
                </c:pt>
              </c:numCache>
            </c:numRef>
          </c:val>
          <c:extLst>
            <c:ext xmlns:c16="http://schemas.microsoft.com/office/drawing/2014/chart" uri="{C3380CC4-5D6E-409C-BE32-E72D297353CC}">
              <c16:uniqueId val="{00000000-9B40-49C6-876A-A45ED43509E9}"/>
            </c:ext>
          </c:extLst>
        </c:ser>
        <c:ser>
          <c:idx val="1"/>
          <c:order val="1"/>
          <c:tx>
            <c:strRef>
              <c:f>Sheet1!$C$1</c:f>
              <c:strCache>
                <c:ptCount val="1"/>
                <c:pt idx="0">
                  <c:v>10</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Sheet1!$C$2:$C$5</c:f>
              <c:numCache>
                <c:formatCode>General</c:formatCode>
                <c:ptCount val="4"/>
                <c:pt idx="0">
                  <c:v>0.32500000000000001</c:v>
                </c:pt>
                <c:pt idx="1">
                  <c:v>0.09</c:v>
                </c:pt>
                <c:pt idx="2">
                  <c:v>0.05</c:v>
                </c:pt>
                <c:pt idx="3">
                  <c:v>0.04</c:v>
                </c:pt>
              </c:numCache>
            </c:numRef>
          </c:val>
          <c:extLst>
            <c:ext xmlns:c16="http://schemas.microsoft.com/office/drawing/2014/chart" uri="{C3380CC4-5D6E-409C-BE32-E72D297353CC}">
              <c16:uniqueId val="{00000001-9B40-49C6-876A-A45ED43509E9}"/>
            </c:ext>
          </c:extLst>
        </c:ser>
        <c:ser>
          <c:idx val="2"/>
          <c:order val="2"/>
          <c:tx>
            <c:strRef>
              <c:f>Sheet1!$D$1</c:f>
              <c:strCache>
                <c:ptCount val="1"/>
                <c:pt idx="0">
                  <c:v>0</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Sheet1!$D$2:$D$5</c:f>
              <c:numCache>
                <c:formatCode>General</c:formatCode>
                <c:ptCount val="4"/>
                <c:pt idx="0">
                  <c:v>0.39</c:v>
                </c:pt>
                <c:pt idx="1">
                  <c:v>0.2</c:v>
                </c:pt>
                <c:pt idx="2">
                  <c:v>0.156</c:v>
                </c:pt>
                <c:pt idx="3">
                  <c:v>0.1</c:v>
                </c:pt>
              </c:numCache>
            </c:numRef>
          </c:val>
          <c:extLst>
            <c:ext xmlns:c16="http://schemas.microsoft.com/office/drawing/2014/chart" uri="{C3380CC4-5D6E-409C-BE32-E72D297353CC}">
              <c16:uniqueId val="{00000002-9B40-49C6-876A-A45ED43509E9}"/>
            </c:ext>
          </c:extLst>
        </c:ser>
        <c:ser>
          <c:idx val="3"/>
          <c:order val="3"/>
          <c:tx>
            <c:strRef>
              <c:f>Sheet1!$E$1</c:f>
              <c:strCache>
                <c:ptCount val="1"/>
                <c:pt idx="0">
                  <c:v>-10</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Sheet1!$E$2:$E$5</c:f>
              <c:numCache>
                <c:formatCode>General</c:formatCode>
                <c:ptCount val="4"/>
                <c:pt idx="0">
                  <c:v>0.5</c:v>
                </c:pt>
                <c:pt idx="1">
                  <c:v>0.26600000000000001</c:v>
                </c:pt>
                <c:pt idx="2">
                  <c:v>0.16</c:v>
                </c:pt>
                <c:pt idx="3">
                  <c:v>0.13400000000000001</c:v>
                </c:pt>
              </c:numCache>
            </c:numRef>
          </c:val>
          <c:extLst>
            <c:ext xmlns:c16="http://schemas.microsoft.com/office/drawing/2014/chart" uri="{C3380CC4-5D6E-409C-BE32-E72D297353CC}">
              <c16:uniqueId val="{00000003-9B40-49C6-876A-A45ED43509E9}"/>
            </c:ext>
          </c:extLst>
        </c:ser>
        <c:dLbls>
          <c:showLegendKey val="0"/>
          <c:showVal val="0"/>
          <c:showCatName val="0"/>
          <c:showSerName val="0"/>
          <c:showPercent val="0"/>
          <c:showBubbleSize val="0"/>
        </c:dLbls>
        <c:gapWidth val="150"/>
        <c:shape val="box"/>
        <c:axId val="491819064"/>
        <c:axId val="491822264"/>
        <c:axId val="0"/>
      </c:bar3DChart>
      <c:catAx>
        <c:axId val="49181906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91822264"/>
        <c:crosses val="autoZero"/>
        <c:auto val="1"/>
        <c:lblAlgn val="ctr"/>
        <c:lblOffset val="100"/>
        <c:noMultiLvlLbl val="0"/>
      </c:catAx>
      <c:valAx>
        <c:axId val="491822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91819064"/>
        <c:crosses val="autoZero"/>
        <c:crossBetween val="between"/>
      </c:valAx>
      <c:spPr>
        <a:noFill/>
        <a:ln>
          <a:noFill/>
        </a:ln>
        <a:effectLst/>
      </c:spPr>
    </c:plotArea>
    <c:legend>
      <c:legendPos val="b"/>
      <c:layout>
        <c:manualLayout>
          <c:xMode val="edge"/>
          <c:yMode val="edge"/>
          <c:x val="0.36076756797488424"/>
          <c:y val="0.84311305798849079"/>
          <c:w val="0.2784646688337003"/>
          <c:h val="9.6395436622446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cdr:x>
      <cdr:y>0</cdr:y>
    </cdr:from>
    <cdr:to>
      <cdr:x>0.04531</cdr:x>
      <cdr:y>1</cdr:y>
    </cdr:to>
    <cdr:sp macro="" textlink="">
      <cdr:nvSpPr>
        <cdr:cNvPr id="2" name="TextBox 1">
          <a:extLst xmlns:a="http://schemas.openxmlformats.org/drawingml/2006/main">
            <a:ext uri="{FF2B5EF4-FFF2-40B4-BE49-F238E27FC236}">
              <a16:creationId xmlns:a16="http://schemas.microsoft.com/office/drawing/2014/main" id="{439E117E-E3EF-4E81-B882-3DD86F075D70}"/>
            </a:ext>
          </a:extLst>
        </cdr:cNvPr>
        <cdr:cNvSpPr txBox="1"/>
      </cdr:nvSpPr>
      <cdr:spPr>
        <a:xfrm xmlns:a="http://schemas.openxmlformats.org/drawingml/2006/main" rot="5400000">
          <a:off x="-1558256" y="1499213"/>
          <a:ext cx="3426769" cy="3102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IN" sz="800" dirty="0">
              <a:latin typeface="Times New Roman" panose="02020603050405020304" pitchFamily="18" charset="0"/>
              <a:cs typeface="Times New Roman" panose="02020603050405020304" pitchFamily="18" charset="0"/>
            </a:rPr>
            <a:t>          Number of Secondary Transmitters (M) </a:t>
          </a:r>
        </a:p>
      </cdr:txBody>
    </cdr:sp>
  </cdr:relSizeAnchor>
  <cdr:relSizeAnchor xmlns:cdr="http://schemas.openxmlformats.org/drawingml/2006/chartDrawing">
    <cdr:from>
      <cdr:x>0.2769</cdr:x>
      <cdr:y>0.90788</cdr:y>
    </cdr:from>
    <cdr:to>
      <cdr:x>0.71095</cdr:x>
      <cdr:y>1</cdr:y>
    </cdr:to>
    <cdr:sp macro="" textlink="">
      <cdr:nvSpPr>
        <cdr:cNvPr id="4" name="TextBox 1">
          <a:extLst xmlns:a="http://schemas.openxmlformats.org/drawingml/2006/main">
            <a:ext uri="{FF2B5EF4-FFF2-40B4-BE49-F238E27FC236}">
              <a16:creationId xmlns:a16="http://schemas.microsoft.com/office/drawing/2014/main" id="{F5A10870-AC2A-4E49-8227-62CAE90EFCCC}"/>
            </a:ext>
          </a:extLst>
        </cdr:cNvPr>
        <cdr:cNvSpPr txBox="1"/>
      </cdr:nvSpPr>
      <cdr:spPr>
        <a:xfrm xmlns:a="http://schemas.openxmlformats.org/drawingml/2006/main">
          <a:off x="1418450" y="2287276"/>
          <a:ext cx="2223397" cy="23208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IN" sz="800" dirty="0">
              <a:latin typeface="Times New Roman" panose="02020603050405020304" pitchFamily="18" charset="0"/>
              <a:cs typeface="Times New Roman" panose="02020603050405020304" pitchFamily="18" charset="0"/>
            </a:rPr>
            <a:t>SNR (dB)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9c5688b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9c5688b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55fd992e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855fd992e8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5fd992e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55fd992e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55fd992e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855fd992e8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55fd992e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855fd992e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55fd992e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855fd992e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55fd992e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855fd992e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55fd992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855fd992e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55fd992e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855fd992e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55fd992e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855fd992e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55fd992e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55fd992e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0ccddd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0ccddd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c5688b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c5688b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55fd992e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855fd992e8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55fd992e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855fd992e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Mention the last one as our Base model.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7487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9" name="Google Shape;59;p11"/>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60" name="Google Shape;60;p11"/>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2" name="Google Shape;62;p1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cxnSp>
        <p:nvCxnSpPr>
          <p:cNvPr id="64" name="Google Shape;64;p1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5" name="Google Shape;65;p1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6" name="Google Shape;66;p12"/>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7" name="Google Shape;67;p1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cxnSp>
        <p:nvCxnSpPr>
          <p:cNvPr id="69" name="Google Shape;69;p1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70" name="Google Shape;70;p13"/>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71" name="Google Shape;71;p13"/>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2" name="Google Shape;72;p13"/>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3" name="Google Shape;73;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1"/>
            <a:ext cx="6858001" cy="1790701"/>
          </a:xfrm>
        </p:spPr>
        <p:txBody>
          <a:bodyPr anchor="b"/>
          <a:lstStyle>
            <a:lvl1pPr algn="ctr">
              <a:defRPr sz="2946"/>
            </a:lvl1pPr>
          </a:lstStyle>
          <a:p>
            <a:r>
              <a:rPr lang="en-US"/>
              <a:t>Click to edit Master title style</a:t>
            </a:r>
            <a:endParaRPr lang="en-US" dirty="0"/>
          </a:p>
        </p:txBody>
      </p:sp>
      <p:sp>
        <p:nvSpPr>
          <p:cNvPr id="3" name="Subtitle 2"/>
          <p:cNvSpPr>
            <a:spLocks noGrp="1"/>
          </p:cNvSpPr>
          <p:nvPr>
            <p:ph type="subTitle" idx="1"/>
          </p:nvPr>
        </p:nvSpPr>
        <p:spPr>
          <a:xfrm>
            <a:off x="1143000" y="2701530"/>
            <a:ext cx="6858001" cy="1241822"/>
          </a:xfrm>
        </p:spPr>
        <p:txBody>
          <a:bodyPr/>
          <a:lstStyle>
            <a:lvl1pPr marL="0" indent="0" algn="ctr">
              <a:buNone/>
              <a:defRPr sz="1179"/>
            </a:lvl1pPr>
            <a:lvl2pPr marL="224532" indent="0" algn="ctr">
              <a:buNone/>
              <a:defRPr sz="982"/>
            </a:lvl2pPr>
            <a:lvl3pPr marL="449066" indent="0" algn="ctr">
              <a:buNone/>
              <a:defRPr sz="884"/>
            </a:lvl3pPr>
            <a:lvl4pPr marL="673598" indent="0" algn="ctr">
              <a:buNone/>
              <a:defRPr sz="786"/>
            </a:lvl4pPr>
            <a:lvl5pPr marL="898130" indent="0" algn="ctr">
              <a:buNone/>
              <a:defRPr sz="786"/>
            </a:lvl5pPr>
            <a:lvl6pPr marL="1122662" indent="0" algn="ctr">
              <a:buNone/>
              <a:defRPr sz="786"/>
            </a:lvl6pPr>
            <a:lvl7pPr marL="1347196" indent="0" algn="ctr">
              <a:buNone/>
              <a:defRPr sz="786"/>
            </a:lvl7pPr>
            <a:lvl8pPr marL="1571728" indent="0" algn="ctr">
              <a:buNone/>
              <a:defRPr sz="786"/>
            </a:lvl8pPr>
            <a:lvl9pPr marL="1796260" indent="0" algn="ctr">
              <a:buNone/>
              <a:defRPr sz="78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1771164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228462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2946"/>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39"/>
          </a:xfrm>
        </p:spPr>
        <p:txBody>
          <a:bodyPr/>
          <a:lstStyle>
            <a:lvl1pPr marL="0" indent="0">
              <a:buNone/>
              <a:defRPr sz="1179">
                <a:solidFill>
                  <a:schemeClr val="tx1">
                    <a:tint val="75000"/>
                  </a:schemeClr>
                </a:solidFill>
              </a:defRPr>
            </a:lvl1pPr>
            <a:lvl2pPr marL="224532" indent="0">
              <a:buNone/>
              <a:defRPr sz="982">
                <a:solidFill>
                  <a:schemeClr val="tx1">
                    <a:tint val="75000"/>
                  </a:schemeClr>
                </a:solidFill>
              </a:defRPr>
            </a:lvl2pPr>
            <a:lvl3pPr marL="449066" indent="0">
              <a:buNone/>
              <a:defRPr sz="884">
                <a:solidFill>
                  <a:schemeClr val="tx1">
                    <a:tint val="75000"/>
                  </a:schemeClr>
                </a:solidFill>
              </a:defRPr>
            </a:lvl3pPr>
            <a:lvl4pPr marL="673598" indent="0">
              <a:buNone/>
              <a:defRPr sz="786">
                <a:solidFill>
                  <a:schemeClr val="tx1">
                    <a:tint val="75000"/>
                  </a:schemeClr>
                </a:solidFill>
              </a:defRPr>
            </a:lvl4pPr>
            <a:lvl5pPr marL="898130" indent="0">
              <a:buNone/>
              <a:defRPr sz="786">
                <a:solidFill>
                  <a:schemeClr val="tx1">
                    <a:tint val="75000"/>
                  </a:schemeClr>
                </a:solidFill>
              </a:defRPr>
            </a:lvl5pPr>
            <a:lvl6pPr marL="1122662" indent="0">
              <a:buNone/>
              <a:defRPr sz="786">
                <a:solidFill>
                  <a:schemeClr val="tx1">
                    <a:tint val="75000"/>
                  </a:schemeClr>
                </a:solidFill>
              </a:defRPr>
            </a:lvl6pPr>
            <a:lvl7pPr marL="1347196" indent="0">
              <a:buNone/>
              <a:defRPr sz="786">
                <a:solidFill>
                  <a:schemeClr val="tx1">
                    <a:tint val="75000"/>
                  </a:schemeClr>
                </a:solidFill>
              </a:defRPr>
            </a:lvl7pPr>
            <a:lvl8pPr marL="1571728" indent="0">
              <a:buNone/>
              <a:defRPr sz="786">
                <a:solidFill>
                  <a:schemeClr val="tx1">
                    <a:tint val="75000"/>
                  </a:schemeClr>
                </a:solidFill>
              </a:defRPr>
            </a:lvl8pPr>
            <a:lvl9pPr marL="1796260" indent="0">
              <a:buNone/>
              <a:defRPr sz="7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D08461-6578-4766-8E09-78C4E4E7EC8F}"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421566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369220"/>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20"/>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D08461-6578-4766-8E09-78C4E4E7EC8F}"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1417144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1" y="1260873"/>
            <a:ext cx="3868340" cy="617933"/>
          </a:xfrm>
        </p:spPr>
        <p:txBody>
          <a:bodyPr anchor="b"/>
          <a:lstStyle>
            <a:lvl1pPr marL="0" indent="0">
              <a:buNone/>
              <a:defRPr sz="1179" b="1"/>
            </a:lvl1pPr>
            <a:lvl2pPr marL="224532" indent="0">
              <a:buNone/>
              <a:defRPr sz="982" b="1"/>
            </a:lvl2pPr>
            <a:lvl3pPr marL="449066" indent="0">
              <a:buNone/>
              <a:defRPr sz="884" b="1"/>
            </a:lvl3pPr>
            <a:lvl4pPr marL="673598" indent="0">
              <a:buNone/>
              <a:defRPr sz="786" b="1"/>
            </a:lvl4pPr>
            <a:lvl5pPr marL="898130" indent="0">
              <a:buNone/>
              <a:defRPr sz="786" b="1"/>
            </a:lvl5pPr>
            <a:lvl6pPr marL="1122662" indent="0">
              <a:buNone/>
              <a:defRPr sz="786" b="1"/>
            </a:lvl6pPr>
            <a:lvl7pPr marL="1347196" indent="0">
              <a:buNone/>
              <a:defRPr sz="786" b="1"/>
            </a:lvl7pPr>
            <a:lvl8pPr marL="1571728" indent="0">
              <a:buNone/>
              <a:defRPr sz="786" b="1"/>
            </a:lvl8pPr>
            <a:lvl9pPr marL="1796260" indent="0">
              <a:buNone/>
              <a:defRPr sz="786" b="1"/>
            </a:lvl9pPr>
          </a:lstStyle>
          <a:p>
            <a:pPr lvl="0"/>
            <a:r>
              <a:rPr lang="en-US"/>
              <a:t>Click to edit Master text styles</a:t>
            </a:r>
          </a:p>
        </p:txBody>
      </p:sp>
      <p:sp>
        <p:nvSpPr>
          <p:cNvPr id="4" name="Content Placeholder 3"/>
          <p:cNvSpPr>
            <a:spLocks noGrp="1"/>
          </p:cNvSpPr>
          <p:nvPr>
            <p:ph sz="half" idx="2"/>
          </p:nvPr>
        </p:nvSpPr>
        <p:spPr>
          <a:xfrm>
            <a:off x="629841" y="1878807"/>
            <a:ext cx="3868340" cy="27634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49" y="1260873"/>
            <a:ext cx="3887392" cy="617933"/>
          </a:xfrm>
        </p:spPr>
        <p:txBody>
          <a:bodyPr anchor="b"/>
          <a:lstStyle>
            <a:lvl1pPr marL="0" indent="0">
              <a:buNone/>
              <a:defRPr sz="1179" b="1"/>
            </a:lvl1pPr>
            <a:lvl2pPr marL="224532" indent="0">
              <a:buNone/>
              <a:defRPr sz="982" b="1"/>
            </a:lvl2pPr>
            <a:lvl3pPr marL="449066" indent="0">
              <a:buNone/>
              <a:defRPr sz="884" b="1"/>
            </a:lvl3pPr>
            <a:lvl4pPr marL="673598" indent="0">
              <a:buNone/>
              <a:defRPr sz="786" b="1"/>
            </a:lvl4pPr>
            <a:lvl5pPr marL="898130" indent="0">
              <a:buNone/>
              <a:defRPr sz="786" b="1"/>
            </a:lvl5pPr>
            <a:lvl6pPr marL="1122662" indent="0">
              <a:buNone/>
              <a:defRPr sz="786" b="1"/>
            </a:lvl6pPr>
            <a:lvl7pPr marL="1347196" indent="0">
              <a:buNone/>
              <a:defRPr sz="786" b="1"/>
            </a:lvl7pPr>
            <a:lvl8pPr marL="1571728" indent="0">
              <a:buNone/>
              <a:defRPr sz="786" b="1"/>
            </a:lvl8pPr>
            <a:lvl9pPr marL="1796260" indent="0">
              <a:buNone/>
              <a:defRPr sz="786" b="1"/>
            </a:lvl9pPr>
          </a:lstStyle>
          <a:p>
            <a:pPr lvl="0"/>
            <a:r>
              <a:rPr lang="en-US"/>
              <a:t>Click to edit Master text styles</a:t>
            </a:r>
          </a:p>
        </p:txBody>
      </p:sp>
      <p:sp>
        <p:nvSpPr>
          <p:cNvPr id="6" name="Content Placeholder 5"/>
          <p:cNvSpPr>
            <a:spLocks noGrp="1"/>
          </p:cNvSpPr>
          <p:nvPr>
            <p:ph sz="quarter" idx="4"/>
          </p:nvPr>
        </p:nvSpPr>
        <p:spPr>
          <a:xfrm>
            <a:off x="4629149" y="1878807"/>
            <a:ext cx="3887392" cy="27634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D08461-6578-4766-8E09-78C4E4E7EC8F}" type="datetimeFigureOut">
              <a:rPr lang="en-IN" smtClean="0"/>
              <a:t>03-04-2022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687949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08461-6578-4766-8E09-78C4E4E7EC8F}" type="datetimeFigureOut">
              <a:rPr lang="en-IN" smtClean="0"/>
              <a:t>03-04-2022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982785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08461-6578-4766-8E09-78C4E4E7EC8F}" type="datetimeFigureOut">
              <a:rPr lang="en-IN" smtClean="0"/>
              <a:t>03-04-2022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80028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2"/>
            <a:ext cx="2949177" cy="1200149"/>
          </a:xfrm>
        </p:spPr>
        <p:txBody>
          <a:bodyPr anchor="b"/>
          <a:lstStyle>
            <a:lvl1pPr>
              <a:defRPr sz="1572"/>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1572"/>
            </a:lvl1pPr>
            <a:lvl2pPr>
              <a:defRPr sz="1375"/>
            </a:lvl2pPr>
            <a:lvl3pPr>
              <a:defRPr sz="1179"/>
            </a:lvl3pPr>
            <a:lvl4pPr>
              <a:defRPr sz="982"/>
            </a:lvl4pPr>
            <a:lvl5pPr>
              <a:defRPr sz="982"/>
            </a:lvl5pPr>
            <a:lvl6pPr>
              <a:defRPr sz="982"/>
            </a:lvl6pPr>
            <a:lvl7pPr>
              <a:defRPr sz="982"/>
            </a:lvl7pPr>
            <a:lvl8pPr>
              <a:defRPr sz="982"/>
            </a:lvl8pPr>
            <a:lvl9pPr>
              <a:defRPr sz="9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2" y="1543051"/>
            <a:ext cx="2949177" cy="2858690"/>
          </a:xfrm>
        </p:spPr>
        <p:txBody>
          <a:bodyPr/>
          <a:lstStyle>
            <a:lvl1pPr marL="0" indent="0">
              <a:buNone/>
              <a:defRPr sz="786"/>
            </a:lvl1pPr>
            <a:lvl2pPr marL="224532" indent="0">
              <a:buNone/>
              <a:defRPr sz="687"/>
            </a:lvl2pPr>
            <a:lvl3pPr marL="449066" indent="0">
              <a:buNone/>
              <a:defRPr sz="589"/>
            </a:lvl3pPr>
            <a:lvl4pPr marL="673598" indent="0">
              <a:buNone/>
              <a:defRPr sz="491"/>
            </a:lvl4pPr>
            <a:lvl5pPr marL="898130" indent="0">
              <a:buNone/>
              <a:defRPr sz="491"/>
            </a:lvl5pPr>
            <a:lvl6pPr marL="1122662" indent="0">
              <a:buNone/>
              <a:defRPr sz="491"/>
            </a:lvl6pPr>
            <a:lvl7pPr marL="1347196" indent="0">
              <a:buNone/>
              <a:defRPr sz="491"/>
            </a:lvl7pPr>
            <a:lvl8pPr marL="1571728" indent="0">
              <a:buNone/>
              <a:defRPr sz="491"/>
            </a:lvl8pPr>
            <a:lvl9pPr marL="1796260" indent="0">
              <a:buNone/>
              <a:defRPr sz="491"/>
            </a:lvl9pPr>
          </a:lstStyle>
          <a:p>
            <a:pPr lvl="0"/>
            <a:r>
              <a:rPr lang="en-US"/>
              <a:t>Click to edit Master text styles</a:t>
            </a:r>
          </a:p>
        </p:txBody>
      </p:sp>
      <p:sp>
        <p:nvSpPr>
          <p:cNvPr id="5" name="Date Placeholder 4"/>
          <p:cNvSpPr>
            <a:spLocks noGrp="1"/>
          </p:cNvSpPr>
          <p:nvPr>
            <p:ph type="dt" sz="half" idx="10"/>
          </p:nvPr>
        </p:nvSpPr>
        <p:spPr/>
        <p:txBody>
          <a:bodyPr/>
          <a:lstStyle/>
          <a:p>
            <a:fld id="{A8D08461-6578-4766-8E09-78C4E4E7EC8F}"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4080983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2"/>
            <a:ext cx="2949177" cy="1200149"/>
          </a:xfrm>
        </p:spPr>
        <p:txBody>
          <a:bodyPr anchor="b"/>
          <a:lstStyle>
            <a:lvl1pPr>
              <a:defRPr sz="1572"/>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1572"/>
            </a:lvl1pPr>
            <a:lvl2pPr marL="224532" indent="0">
              <a:buNone/>
              <a:defRPr sz="1375"/>
            </a:lvl2pPr>
            <a:lvl3pPr marL="449066" indent="0">
              <a:buNone/>
              <a:defRPr sz="1179"/>
            </a:lvl3pPr>
            <a:lvl4pPr marL="673598" indent="0">
              <a:buNone/>
              <a:defRPr sz="982"/>
            </a:lvl4pPr>
            <a:lvl5pPr marL="898130" indent="0">
              <a:buNone/>
              <a:defRPr sz="982"/>
            </a:lvl5pPr>
            <a:lvl6pPr marL="1122662" indent="0">
              <a:buNone/>
              <a:defRPr sz="982"/>
            </a:lvl6pPr>
            <a:lvl7pPr marL="1347196" indent="0">
              <a:buNone/>
              <a:defRPr sz="982"/>
            </a:lvl7pPr>
            <a:lvl8pPr marL="1571728" indent="0">
              <a:buNone/>
              <a:defRPr sz="982"/>
            </a:lvl8pPr>
            <a:lvl9pPr marL="1796260" indent="0">
              <a:buNone/>
              <a:defRPr sz="982"/>
            </a:lvl9pPr>
          </a:lstStyle>
          <a:p>
            <a:r>
              <a:rPr lang="en-US"/>
              <a:t>Click icon to add picture</a:t>
            </a:r>
            <a:endParaRPr lang="en-US" dirty="0"/>
          </a:p>
        </p:txBody>
      </p:sp>
      <p:sp>
        <p:nvSpPr>
          <p:cNvPr id="4" name="Text Placeholder 3"/>
          <p:cNvSpPr>
            <a:spLocks noGrp="1"/>
          </p:cNvSpPr>
          <p:nvPr>
            <p:ph type="body" sz="half" idx="2"/>
          </p:nvPr>
        </p:nvSpPr>
        <p:spPr>
          <a:xfrm>
            <a:off x="629842" y="1543051"/>
            <a:ext cx="2949177" cy="2858690"/>
          </a:xfrm>
        </p:spPr>
        <p:txBody>
          <a:bodyPr/>
          <a:lstStyle>
            <a:lvl1pPr marL="0" indent="0">
              <a:buNone/>
              <a:defRPr sz="786"/>
            </a:lvl1pPr>
            <a:lvl2pPr marL="224532" indent="0">
              <a:buNone/>
              <a:defRPr sz="687"/>
            </a:lvl2pPr>
            <a:lvl3pPr marL="449066" indent="0">
              <a:buNone/>
              <a:defRPr sz="589"/>
            </a:lvl3pPr>
            <a:lvl4pPr marL="673598" indent="0">
              <a:buNone/>
              <a:defRPr sz="491"/>
            </a:lvl4pPr>
            <a:lvl5pPr marL="898130" indent="0">
              <a:buNone/>
              <a:defRPr sz="491"/>
            </a:lvl5pPr>
            <a:lvl6pPr marL="1122662" indent="0">
              <a:buNone/>
              <a:defRPr sz="491"/>
            </a:lvl6pPr>
            <a:lvl7pPr marL="1347196" indent="0">
              <a:buNone/>
              <a:defRPr sz="491"/>
            </a:lvl7pPr>
            <a:lvl8pPr marL="1571728" indent="0">
              <a:buNone/>
              <a:defRPr sz="491"/>
            </a:lvl8pPr>
            <a:lvl9pPr marL="1796260" indent="0">
              <a:buNone/>
              <a:defRPr sz="491"/>
            </a:lvl9pPr>
          </a:lstStyle>
          <a:p>
            <a:pPr lvl="0"/>
            <a:r>
              <a:rPr lang="en-US"/>
              <a:t>Click to edit Master text styles</a:t>
            </a:r>
          </a:p>
        </p:txBody>
      </p:sp>
      <p:sp>
        <p:nvSpPr>
          <p:cNvPr id="5" name="Date Placeholder 4"/>
          <p:cNvSpPr>
            <a:spLocks noGrp="1"/>
          </p:cNvSpPr>
          <p:nvPr>
            <p:ph type="dt" sz="half" idx="10"/>
          </p:nvPr>
        </p:nvSpPr>
        <p:spPr/>
        <p:txBody>
          <a:bodyPr/>
          <a:lstStyle/>
          <a:p>
            <a:fld id="{A8D08461-6578-4766-8E09-78C4E4E7EC8F}"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2507956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699045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18914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
        <p:cNvGrpSpPr/>
        <p:nvPr/>
      </p:nvGrpSpPr>
      <p:grpSpPr>
        <a:xfrm>
          <a:off x="0" y="0"/>
          <a:ext cx="0" cy="0"/>
          <a:chOff x="0" y="0"/>
          <a:chExt cx="0" cy="0"/>
        </a:xfrm>
      </p:grpSpPr>
      <p:cxnSp>
        <p:nvCxnSpPr>
          <p:cNvPr id="25" name="Google Shape;25;p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6" name="Google Shape;26;p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27" name="Google Shape;27;p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cxnSp>
        <p:nvCxnSpPr>
          <p:cNvPr id="30" name="Google Shape;30;p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1" name="Google Shape;31;p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32;p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3" name="Google Shape;33;p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 name="Google Shape;35;p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cxnSp>
        <p:nvCxnSpPr>
          <p:cNvPr id="37" name="Google Shape;37;p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8" name="Google Shape;38;p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9" name="Google Shape;39;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0" name="Google Shape;40;p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7"/>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 name="Google Shape;46;p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cxnSp>
        <p:nvCxnSpPr>
          <p:cNvPr id="48" name="Google Shape;48;p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9" name="Google Shape;49;p9"/>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0" name="Google Shape;50;p9"/>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1" name="Google Shape;51;p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52"/>
        <p:cNvGrpSpPr/>
        <p:nvPr/>
      </p:nvGrpSpPr>
      <p:grpSpPr>
        <a:xfrm>
          <a:off x="0" y="0"/>
          <a:ext cx="0" cy="0"/>
          <a:chOff x="0" y="0"/>
          <a:chExt cx="0" cy="0"/>
        </a:xfrm>
      </p:grpSpPr>
      <p:cxnSp>
        <p:nvCxnSpPr>
          <p:cNvPr id="53" name="Google Shape;53;p10"/>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4" name="Google Shape;54;p10"/>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5" name="Google Shape;55;p1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20"/>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589">
                <a:solidFill>
                  <a:schemeClr val="tx1">
                    <a:tint val="75000"/>
                  </a:schemeClr>
                </a:solidFill>
              </a:defRPr>
            </a:lvl1pPr>
          </a:lstStyle>
          <a:p>
            <a:fld id="{A8D08461-6578-4766-8E09-78C4E4E7EC8F}" type="datetimeFigureOut">
              <a:rPr lang="en-IN" smtClean="0"/>
              <a:t>03-04-2022</a:t>
            </a:fld>
            <a:endParaRPr lang="en-IN"/>
          </a:p>
        </p:txBody>
      </p:sp>
      <p:sp>
        <p:nvSpPr>
          <p:cNvPr id="5" name="Footer Placeholder 4"/>
          <p:cNvSpPr>
            <a:spLocks noGrp="1"/>
          </p:cNvSpPr>
          <p:nvPr>
            <p:ph type="ftr" sz="quarter" idx="3"/>
          </p:nvPr>
        </p:nvSpPr>
        <p:spPr>
          <a:xfrm>
            <a:off x="3028950" y="4767263"/>
            <a:ext cx="3086101" cy="273844"/>
          </a:xfrm>
          <a:prstGeom prst="rect">
            <a:avLst/>
          </a:prstGeom>
        </p:spPr>
        <p:txBody>
          <a:bodyPr vert="horz" lIns="91440" tIns="45720" rIns="91440" bIns="45720" rtlCol="0" anchor="ctr"/>
          <a:lstStyle>
            <a:lvl1pPr algn="ctr">
              <a:defRPr sz="58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1" y="4767263"/>
            <a:ext cx="2057400" cy="273844"/>
          </a:xfrm>
          <a:prstGeom prst="rect">
            <a:avLst/>
          </a:prstGeom>
        </p:spPr>
        <p:txBody>
          <a:bodyPr vert="horz" lIns="91440" tIns="45720" rIns="91440" bIns="45720" rtlCol="0" anchor="ctr"/>
          <a:lstStyle>
            <a:lvl1pPr algn="r">
              <a:defRPr sz="589">
                <a:solidFill>
                  <a:schemeClr val="tx1">
                    <a:tint val="75000"/>
                  </a:schemeClr>
                </a:solidFill>
              </a:defRPr>
            </a:lvl1pPr>
          </a:lstStyle>
          <a:p>
            <a:fld id="{E7A4353A-93E0-4444-AE04-798CAA65244C}" type="slidenum">
              <a:rPr lang="en-IN" smtClean="0"/>
              <a:t>‹#›</a:t>
            </a:fld>
            <a:endParaRPr lang="en-IN"/>
          </a:p>
        </p:txBody>
      </p:sp>
    </p:spTree>
    <p:extLst>
      <p:ext uri="{BB962C8B-B14F-4D97-AF65-F5344CB8AC3E}">
        <p14:creationId xmlns:p14="http://schemas.microsoft.com/office/powerpoint/2010/main" val="16823095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49066" rtl="0" eaLnBrk="1" latinLnBrk="0" hangingPunct="1">
        <a:lnSpc>
          <a:spcPct val="90000"/>
        </a:lnSpc>
        <a:spcBef>
          <a:spcPct val="0"/>
        </a:spcBef>
        <a:buNone/>
        <a:defRPr sz="2161" kern="1200">
          <a:solidFill>
            <a:schemeClr val="tx1"/>
          </a:solidFill>
          <a:latin typeface="+mj-lt"/>
          <a:ea typeface="+mj-ea"/>
          <a:cs typeface="+mj-cs"/>
        </a:defRPr>
      </a:lvl1pPr>
    </p:titleStyle>
    <p:bodyStyle>
      <a:lvl1pPr marL="112267" indent="-112267" algn="l" defTabSz="449066" rtl="0" eaLnBrk="1" latinLnBrk="0" hangingPunct="1">
        <a:lnSpc>
          <a:spcPct val="90000"/>
        </a:lnSpc>
        <a:spcBef>
          <a:spcPts val="491"/>
        </a:spcBef>
        <a:buFont typeface="Arial" panose="020B0604020202020204" pitchFamily="34" charset="0"/>
        <a:buChar char="•"/>
        <a:defRPr sz="1375" kern="1200">
          <a:solidFill>
            <a:schemeClr val="tx1"/>
          </a:solidFill>
          <a:latin typeface="+mn-lt"/>
          <a:ea typeface="+mn-ea"/>
          <a:cs typeface="+mn-cs"/>
        </a:defRPr>
      </a:lvl1pPr>
      <a:lvl2pPr marL="336799" indent="-112267" algn="l" defTabSz="449066" rtl="0" eaLnBrk="1" latinLnBrk="0" hangingPunct="1">
        <a:lnSpc>
          <a:spcPct val="90000"/>
        </a:lnSpc>
        <a:spcBef>
          <a:spcPts val="246"/>
        </a:spcBef>
        <a:buFont typeface="Arial" panose="020B0604020202020204" pitchFamily="34" charset="0"/>
        <a:buChar char="•"/>
        <a:defRPr sz="1179" kern="1200">
          <a:solidFill>
            <a:schemeClr val="tx1"/>
          </a:solidFill>
          <a:latin typeface="+mn-lt"/>
          <a:ea typeface="+mn-ea"/>
          <a:cs typeface="+mn-cs"/>
        </a:defRPr>
      </a:lvl2pPr>
      <a:lvl3pPr marL="561331" indent="-112267" algn="l" defTabSz="449066" rtl="0" eaLnBrk="1" latinLnBrk="0" hangingPunct="1">
        <a:lnSpc>
          <a:spcPct val="90000"/>
        </a:lnSpc>
        <a:spcBef>
          <a:spcPts val="246"/>
        </a:spcBef>
        <a:buFont typeface="Arial" panose="020B0604020202020204" pitchFamily="34" charset="0"/>
        <a:buChar char="•"/>
        <a:defRPr sz="982" kern="1200">
          <a:solidFill>
            <a:schemeClr val="tx1"/>
          </a:solidFill>
          <a:latin typeface="+mn-lt"/>
          <a:ea typeface="+mn-ea"/>
          <a:cs typeface="+mn-cs"/>
        </a:defRPr>
      </a:lvl3pPr>
      <a:lvl4pPr marL="785863"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4pPr>
      <a:lvl5pPr marL="1010397"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5pPr>
      <a:lvl6pPr marL="1234929"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6pPr>
      <a:lvl7pPr marL="1459461"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7pPr>
      <a:lvl8pPr marL="1683995"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8pPr>
      <a:lvl9pPr marL="1908527"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9pPr>
    </p:bodyStyle>
    <p:otherStyle>
      <a:defPPr>
        <a:defRPr lang="en-US"/>
      </a:defPPr>
      <a:lvl1pPr marL="0" algn="l" defTabSz="449066" rtl="0" eaLnBrk="1" latinLnBrk="0" hangingPunct="1">
        <a:defRPr sz="884" kern="1200">
          <a:solidFill>
            <a:schemeClr val="tx1"/>
          </a:solidFill>
          <a:latin typeface="+mn-lt"/>
          <a:ea typeface="+mn-ea"/>
          <a:cs typeface="+mn-cs"/>
        </a:defRPr>
      </a:lvl1pPr>
      <a:lvl2pPr marL="224532" algn="l" defTabSz="449066" rtl="0" eaLnBrk="1" latinLnBrk="0" hangingPunct="1">
        <a:defRPr sz="884" kern="1200">
          <a:solidFill>
            <a:schemeClr val="tx1"/>
          </a:solidFill>
          <a:latin typeface="+mn-lt"/>
          <a:ea typeface="+mn-ea"/>
          <a:cs typeface="+mn-cs"/>
        </a:defRPr>
      </a:lvl2pPr>
      <a:lvl3pPr marL="449066" algn="l" defTabSz="449066" rtl="0" eaLnBrk="1" latinLnBrk="0" hangingPunct="1">
        <a:defRPr sz="884" kern="1200">
          <a:solidFill>
            <a:schemeClr val="tx1"/>
          </a:solidFill>
          <a:latin typeface="+mn-lt"/>
          <a:ea typeface="+mn-ea"/>
          <a:cs typeface="+mn-cs"/>
        </a:defRPr>
      </a:lvl3pPr>
      <a:lvl4pPr marL="673598" algn="l" defTabSz="449066" rtl="0" eaLnBrk="1" latinLnBrk="0" hangingPunct="1">
        <a:defRPr sz="884" kern="1200">
          <a:solidFill>
            <a:schemeClr val="tx1"/>
          </a:solidFill>
          <a:latin typeface="+mn-lt"/>
          <a:ea typeface="+mn-ea"/>
          <a:cs typeface="+mn-cs"/>
        </a:defRPr>
      </a:lvl4pPr>
      <a:lvl5pPr marL="898130" algn="l" defTabSz="449066" rtl="0" eaLnBrk="1" latinLnBrk="0" hangingPunct="1">
        <a:defRPr sz="884" kern="1200">
          <a:solidFill>
            <a:schemeClr val="tx1"/>
          </a:solidFill>
          <a:latin typeface="+mn-lt"/>
          <a:ea typeface="+mn-ea"/>
          <a:cs typeface="+mn-cs"/>
        </a:defRPr>
      </a:lvl5pPr>
      <a:lvl6pPr marL="1122662" algn="l" defTabSz="449066" rtl="0" eaLnBrk="1" latinLnBrk="0" hangingPunct="1">
        <a:defRPr sz="884" kern="1200">
          <a:solidFill>
            <a:schemeClr val="tx1"/>
          </a:solidFill>
          <a:latin typeface="+mn-lt"/>
          <a:ea typeface="+mn-ea"/>
          <a:cs typeface="+mn-cs"/>
        </a:defRPr>
      </a:lvl6pPr>
      <a:lvl7pPr marL="1347196" algn="l" defTabSz="449066" rtl="0" eaLnBrk="1" latinLnBrk="0" hangingPunct="1">
        <a:defRPr sz="884" kern="1200">
          <a:solidFill>
            <a:schemeClr val="tx1"/>
          </a:solidFill>
          <a:latin typeface="+mn-lt"/>
          <a:ea typeface="+mn-ea"/>
          <a:cs typeface="+mn-cs"/>
        </a:defRPr>
      </a:lvl7pPr>
      <a:lvl8pPr marL="1571728" algn="l" defTabSz="449066" rtl="0" eaLnBrk="1" latinLnBrk="0" hangingPunct="1">
        <a:defRPr sz="884" kern="1200">
          <a:solidFill>
            <a:schemeClr val="tx1"/>
          </a:solidFill>
          <a:latin typeface="+mn-lt"/>
          <a:ea typeface="+mn-ea"/>
          <a:cs typeface="+mn-cs"/>
        </a:defRPr>
      </a:lvl8pPr>
      <a:lvl9pPr marL="1796260" algn="l" defTabSz="449066" rtl="0" eaLnBrk="1" latinLnBrk="0" hangingPunct="1">
        <a:defRPr sz="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649500" y="507425"/>
            <a:ext cx="7845000" cy="154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sz="3300"/>
              <a:t>Final Year Project Viva Voce</a:t>
            </a:r>
            <a:endParaRPr sz="3300"/>
          </a:p>
          <a:p>
            <a:pPr marL="0" lvl="0" indent="0" algn="ctr" rtl="0">
              <a:lnSpc>
                <a:spcPct val="100000"/>
              </a:lnSpc>
              <a:spcBef>
                <a:spcPts val="1600"/>
              </a:spcBef>
              <a:spcAft>
                <a:spcPts val="0"/>
              </a:spcAft>
              <a:buClr>
                <a:schemeClr val="dk2"/>
              </a:buClr>
              <a:buSzPts val="4800"/>
              <a:buFont typeface="Arial"/>
              <a:buNone/>
            </a:pPr>
            <a:r>
              <a:rPr lang="en" sz="2400"/>
              <a:t>Performance analysis and optimisation of </a:t>
            </a:r>
            <a:br>
              <a:rPr lang="en" sz="2400"/>
            </a:br>
            <a:r>
              <a:rPr lang="en" sz="2400"/>
              <a:t>wireless-powered CRN’S  using ambient backscatter communication</a:t>
            </a:r>
            <a:endParaRPr sz="2400"/>
          </a:p>
          <a:p>
            <a:pPr marL="0" lvl="0" indent="0" algn="ctr" rtl="0">
              <a:lnSpc>
                <a:spcPct val="100000"/>
              </a:lnSpc>
              <a:spcBef>
                <a:spcPts val="0"/>
              </a:spcBef>
              <a:spcAft>
                <a:spcPts val="0"/>
              </a:spcAft>
              <a:buSzPts val="4800"/>
              <a:buNone/>
            </a:pPr>
            <a:endParaRPr sz="3600"/>
          </a:p>
        </p:txBody>
      </p:sp>
      <p:sp>
        <p:nvSpPr>
          <p:cNvPr id="79" name="Google Shape;79;p14"/>
          <p:cNvSpPr txBox="1"/>
          <p:nvPr/>
        </p:nvSpPr>
        <p:spPr>
          <a:xfrm>
            <a:off x="2371726" y="2431795"/>
            <a:ext cx="6799200" cy="1241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Lato"/>
                <a:ea typeface="Lato"/>
                <a:cs typeface="Lato"/>
                <a:sym typeface="Lato"/>
              </a:rPr>
              <a:t>Seshasayi Rangaraj</a:t>
            </a:r>
            <a:endParaRPr sz="1800" b="0" i="0" u="none" strike="noStrike" cap="none" dirty="0">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Lato"/>
                <a:ea typeface="Lato"/>
                <a:cs typeface="Lato"/>
                <a:sym typeface="Lato"/>
              </a:rPr>
              <a:t>				   </a:t>
            </a:r>
            <a:endParaRPr sz="1800" b="0" i="0" u="none" strike="noStrike" cap="none" dirty="0">
              <a:solidFill>
                <a:srgbClr val="FFFFFF"/>
              </a:solidFill>
              <a:latin typeface="Lato"/>
              <a:ea typeface="Lato"/>
              <a:cs typeface="Lato"/>
              <a:sym typeface="Lato"/>
            </a:endParaRPr>
          </a:p>
        </p:txBody>
      </p:sp>
      <p:sp>
        <p:nvSpPr>
          <p:cNvPr id="80" name="Google Shape;80;p14"/>
          <p:cNvSpPr txBox="1"/>
          <p:nvPr/>
        </p:nvSpPr>
        <p:spPr>
          <a:xfrm>
            <a:off x="2371726" y="3673495"/>
            <a:ext cx="6799200" cy="113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832585" y="1480046"/>
            <a:ext cx="6321600" cy="300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know,</a:t>
            </a:r>
            <a:endParaRPr/>
          </a:p>
          <a:p>
            <a:pPr marL="0" lvl="0" indent="0" algn="l" rtl="0">
              <a:lnSpc>
                <a:spcPct val="115000"/>
              </a:lnSpc>
              <a:spcBef>
                <a:spcPts val="0"/>
              </a:spcBef>
              <a:spcAft>
                <a:spcPts val="0"/>
              </a:spcAft>
              <a:buSzPts val="1800"/>
              <a:buNone/>
            </a:pPr>
            <a:endParaRPr/>
          </a:p>
        </p:txBody>
      </p:sp>
      <p:cxnSp>
        <p:nvCxnSpPr>
          <p:cNvPr id="138" name="Google Shape;138;p19"/>
          <p:cNvCxnSpPr/>
          <p:nvPr/>
        </p:nvCxnSpPr>
        <p:spPr>
          <a:xfrm>
            <a:off x="2595716" y="2042835"/>
            <a:ext cx="0" cy="442451"/>
          </a:xfrm>
          <a:prstGeom prst="straightConnector1">
            <a:avLst/>
          </a:prstGeom>
          <a:noFill/>
          <a:ln w="9525" cap="flat" cmpd="sng">
            <a:solidFill>
              <a:srgbClr val="F3601D"/>
            </a:solidFill>
            <a:prstDash val="solid"/>
            <a:round/>
            <a:headEnd type="none" w="sm" len="sm"/>
            <a:tailEnd type="triangle" w="med" len="med"/>
          </a:ln>
        </p:spPr>
      </p:cxnSp>
      <p:cxnSp>
        <p:nvCxnSpPr>
          <p:cNvPr id="139" name="Google Shape;139;p19"/>
          <p:cNvCxnSpPr/>
          <p:nvPr/>
        </p:nvCxnSpPr>
        <p:spPr>
          <a:xfrm>
            <a:off x="4853867" y="2004348"/>
            <a:ext cx="0" cy="466078"/>
          </a:xfrm>
          <a:prstGeom prst="straightConnector1">
            <a:avLst/>
          </a:prstGeom>
          <a:noFill/>
          <a:ln w="9525" cap="flat" cmpd="sng">
            <a:solidFill>
              <a:srgbClr val="F3601D"/>
            </a:solidFill>
            <a:prstDash val="solid"/>
            <a:round/>
            <a:headEnd type="none" w="sm" len="sm"/>
            <a:tailEnd type="triangle" w="med" len="med"/>
          </a:ln>
        </p:spPr>
      </p:cxnSp>
      <p:sp>
        <p:nvSpPr>
          <p:cNvPr id="140" name="Google Shape;140;p19"/>
          <p:cNvSpPr txBox="1"/>
          <p:nvPr/>
        </p:nvSpPr>
        <p:spPr>
          <a:xfrm>
            <a:off x="1989815" y="2470426"/>
            <a:ext cx="1211802"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Secondary T</a:t>
            </a:r>
            <a:r>
              <a:rPr lang="en" sz="900" b="0" i="0" u="none" strike="noStrike" cap="none">
                <a:solidFill>
                  <a:srgbClr val="000000"/>
                </a:solidFill>
                <a:latin typeface="Arial"/>
                <a:ea typeface="Arial"/>
                <a:cs typeface="Arial"/>
                <a:sym typeface="Arial"/>
              </a:rPr>
              <a:t>Vans</a:t>
            </a:r>
            <a:endParaRPr sz="1050" b="0" i="0" u="none" strike="noStrike" cap="none">
              <a:solidFill>
                <a:srgbClr val="000000"/>
              </a:solidFill>
              <a:latin typeface="Arial"/>
              <a:ea typeface="Arial"/>
              <a:cs typeface="Arial"/>
              <a:sym typeface="Arial"/>
            </a:endParaRPr>
          </a:p>
        </p:txBody>
      </p:sp>
      <p:pic>
        <p:nvPicPr>
          <p:cNvPr id="141" name="Google Shape;141;p19"/>
          <p:cNvPicPr preferRelativeResize="0"/>
          <p:nvPr/>
        </p:nvPicPr>
        <p:blipFill rotWithShape="1">
          <a:blip r:embed="rId3">
            <a:alphaModFix/>
          </a:blip>
          <a:srcRect/>
          <a:stretch/>
        </p:blipFill>
        <p:spPr>
          <a:xfrm>
            <a:off x="3462143" y="2492404"/>
            <a:ext cx="2783447" cy="640136"/>
          </a:xfrm>
          <a:prstGeom prst="rect">
            <a:avLst/>
          </a:prstGeom>
          <a:noFill/>
          <a:ln>
            <a:noFill/>
          </a:ln>
        </p:spPr>
      </p:pic>
      <p:cxnSp>
        <p:nvCxnSpPr>
          <p:cNvPr id="142" name="Google Shape;142;p19"/>
          <p:cNvCxnSpPr/>
          <p:nvPr/>
        </p:nvCxnSpPr>
        <p:spPr>
          <a:xfrm>
            <a:off x="4572000" y="3003087"/>
            <a:ext cx="0" cy="357644"/>
          </a:xfrm>
          <a:prstGeom prst="straightConnector1">
            <a:avLst/>
          </a:prstGeom>
          <a:noFill/>
          <a:ln w="9525" cap="flat" cmpd="sng">
            <a:solidFill>
              <a:srgbClr val="F3601D"/>
            </a:solidFill>
            <a:prstDash val="solid"/>
            <a:round/>
            <a:headEnd type="none" w="sm" len="sm"/>
            <a:tailEnd type="triangle" w="med" len="med"/>
          </a:ln>
        </p:spPr>
      </p:cxnSp>
      <p:pic>
        <p:nvPicPr>
          <p:cNvPr id="143" name="Google Shape;143;p19"/>
          <p:cNvPicPr preferRelativeResize="0"/>
          <p:nvPr/>
        </p:nvPicPr>
        <p:blipFill rotWithShape="1">
          <a:blip r:embed="rId4">
            <a:alphaModFix/>
          </a:blip>
          <a:srcRect/>
          <a:stretch/>
        </p:blipFill>
        <p:spPr>
          <a:xfrm>
            <a:off x="2170255" y="3407772"/>
            <a:ext cx="3897968" cy="400085"/>
          </a:xfrm>
          <a:prstGeom prst="rect">
            <a:avLst/>
          </a:prstGeom>
          <a:noFill/>
          <a:ln>
            <a:noFill/>
          </a:ln>
        </p:spPr>
      </p:pic>
      <p:cxnSp>
        <p:nvCxnSpPr>
          <p:cNvPr id="144" name="Google Shape;144;p19"/>
          <p:cNvCxnSpPr/>
          <p:nvPr/>
        </p:nvCxnSpPr>
        <p:spPr>
          <a:xfrm>
            <a:off x="2290439" y="3748811"/>
            <a:ext cx="0" cy="306280"/>
          </a:xfrm>
          <a:prstGeom prst="straightConnector1">
            <a:avLst/>
          </a:prstGeom>
          <a:noFill/>
          <a:ln w="9525" cap="flat" cmpd="sng">
            <a:solidFill>
              <a:srgbClr val="F3601D"/>
            </a:solidFill>
            <a:prstDash val="solid"/>
            <a:round/>
            <a:headEnd type="none" w="sm" len="sm"/>
            <a:tailEnd type="triangle" w="med" len="med"/>
          </a:ln>
        </p:spPr>
      </p:cxnSp>
      <p:sp>
        <p:nvSpPr>
          <p:cNvPr id="145" name="Google Shape;145;p19"/>
          <p:cNvSpPr txBox="1"/>
          <p:nvPr/>
        </p:nvSpPr>
        <p:spPr>
          <a:xfrm>
            <a:off x="1494668" y="4035289"/>
            <a:ext cx="1475084"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Secondary Receiver  </a:t>
            </a:r>
            <a:endParaRPr/>
          </a:p>
        </p:txBody>
      </p:sp>
      <p:cxnSp>
        <p:nvCxnSpPr>
          <p:cNvPr id="146" name="Google Shape;146;p19"/>
          <p:cNvCxnSpPr/>
          <p:nvPr/>
        </p:nvCxnSpPr>
        <p:spPr>
          <a:xfrm>
            <a:off x="5180120" y="3748811"/>
            <a:ext cx="0" cy="334278"/>
          </a:xfrm>
          <a:prstGeom prst="straightConnector1">
            <a:avLst/>
          </a:prstGeom>
          <a:noFill/>
          <a:ln w="9525" cap="flat" cmpd="sng">
            <a:solidFill>
              <a:srgbClr val="F3601D"/>
            </a:solidFill>
            <a:prstDash val="solid"/>
            <a:round/>
            <a:headEnd type="none" w="sm" len="sm"/>
            <a:tailEnd type="triangle" w="med" len="med"/>
          </a:ln>
        </p:spPr>
      </p:cxnSp>
      <p:sp>
        <p:nvSpPr>
          <p:cNvPr id="147" name="Google Shape;147;p19"/>
          <p:cNvSpPr txBox="1"/>
          <p:nvPr/>
        </p:nvSpPr>
        <p:spPr>
          <a:xfrm>
            <a:off x="4572000" y="4098054"/>
            <a:ext cx="1274281" cy="57708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We attempt to minimize this parameter </a:t>
            </a:r>
            <a:endParaRPr/>
          </a:p>
        </p:txBody>
      </p:sp>
      <p:pic>
        <p:nvPicPr>
          <p:cNvPr id="148" name="Google Shape;148;p19"/>
          <p:cNvPicPr preferRelativeResize="0"/>
          <p:nvPr/>
        </p:nvPicPr>
        <p:blipFill rotWithShape="1">
          <a:blip r:embed="rId5">
            <a:alphaModFix/>
          </a:blip>
          <a:srcRect/>
          <a:stretch/>
        </p:blipFill>
        <p:spPr>
          <a:xfrm>
            <a:off x="2410112" y="1480046"/>
            <a:ext cx="3374111" cy="498139"/>
          </a:xfrm>
          <a:prstGeom prst="rect">
            <a:avLst/>
          </a:prstGeom>
          <a:noFill/>
          <a:ln>
            <a:noFill/>
          </a:ln>
        </p:spPr>
      </p:pic>
      <p:sp>
        <p:nvSpPr>
          <p:cNvPr id="149" name="Google Shape;149;p19"/>
          <p:cNvSpPr txBox="1"/>
          <p:nvPr/>
        </p:nvSpPr>
        <p:spPr>
          <a:xfrm>
            <a:off x="166269" y="28616"/>
            <a:ext cx="8239800" cy="76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3000"/>
              <a:buFont typeface="Raleway"/>
              <a:buNone/>
            </a:pPr>
            <a:r>
              <a:rPr lang="en" sz="3600" b="1" i="0" u="none" strike="noStrike" cap="none">
                <a:solidFill>
                  <a:schemeClr val="dk1"/>
                </a:solidFill>
                <a:latin typeface="Raleway"/>
                <a:ea typeface="Raleway"/>
                <a:cs typeface="Raleway"/>
                <a:sym typeface="Raleway"/>
              </a:rPr>
              <a:t>Mathematical derivations for our proposed model</a:t>
            </a:r>
            <a:endParaRPr sz="2400" b="1" i="0" u="none" strike="noStrike" cap="none">
              <a:solidFill>
                <a:schemeClr val="dk2"/>
              </a:solidFill>
              <a:latin typeface="Raleway"/>
              <a:ea typeface="Raleway"/>
              <a:cs typeface="Raleway"/>
              <a:sym typeface="Raleway"/>
            </a:endParaRPr>
          </a:p>
        </p:txBody>
      </p:sp>
      <p:cxnSp>
        <p:nvCxnSpPr>
          <p:cNvPr id="150" name="Google Shape;150;p19"/>
          <p:cNvCxnSpPr>
            <a:stCxn id="143" idx="3"/>
          </p:cNvCxnSpPr>
          <p:nvPr/>
        </p:nvCxnSpPr>
        <p:spPr>
          <a:xfrm>
            <a:off x="6068223" y="360781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51" name="Google Shape;151;p19"/>
          <p:cNvSpPr txBox="1"/>
          <p:nvPr/>
        </p:nvSpPr>
        <p:spPr>
          <a:xfrm>
            <a:off x="7575850" y="341882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(1)</a:t>
            </a:r>
            <a:endParaRPr b="1">
              <a:latin typeface="Lato"/>
              <a:ea typeface="Lato"/>
              <a:cs typeface="Lato"/>
              <a:sym typeface="Lato"/>
            </a:endParaRPr>
          </a:p>
        </p:txBody>
      </p:sp>
      <p:sp>
        <p:nvSpPr>
          <p:cNvPr id="152" name="Google Shape;152;p19"/>
          <p:cNvSpPr txBox="1"/>
          <p:nvPr/>
        </p:nvSpPr>
        <p:spPr>
          <a:xfrm>
            <a:off x="2290450" y="460200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3" name="Google Shape;153;p19"/>
          <p:cNvSpPr txBox="1"/>
          <p:nvPr/>
        </p:nvSpPr>
        <p:spPr>
          <a:xfrm>
            <a:off x="5784225" y="4174700"/>
            <a:ext cx="3507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latin typeface="Lato"/>
                <a:ea typeface="Lato"/>
                <a:cs typeface="Lato"/>
                <a:sym typeface="Lato"/>
              </a:rPr>
              <a:t>Key</a:t>
            </a:r>
            <a:r>
              <a:rPr lang="en">
                <a:latin typeface="Lato"/>
                <a:ea typeface="Lato"/>
                <a:cs typeface="Lato"/>
                <a:sym typeface="Lato"/>
              </a:rPr>
              <a:t>: </a:t>
            </a:r>
            <a:br>
              <a:rPr lang="en">
                <a:latin typeface="Lato"/>
                <a:ea typeface="Lato"/>
                <a:cs typeface="Lato"/>
                <a:sym typeface="Lato"/>
              </a:rPr>
            </a:br>
            <a:r>
              <a:rPr lang="en">
                <a:latin typeface="Lato"/>
                <a:ea typeface="Lato"/>
                <a:cs typeface="Lato"/>
                <a:sym typeface="Lato"/>
              </a:rPr>
              <a:t>h, g are channel PDF’s; n1,n2 =  AWGN</a:t>
            </a:r>
            <a:br>
              <a:rPr lang="en">
                <a:latin typeface="Lato"/>
                <a:ea typeface="Lato"/>
                <a:cs typeface="Lato"/>
                <a:sym typeface="Lato"/>
              </a:rPr>
            </a:br>
            <a:r>
              <a:rPr lang="en">
                <a:latin typeface="Lato"/>
                <a:ea typeface="Lato"/>
                <a:cs typeface="Lato"/>
                <a:sym typeface="Lato"/>
              </a:rPr>
              <a:t>𝛂: Reflection Coefficient; Ps = Power Src</a:t>
            </a:r>
            <a:br>
              <a:rPr lang="en">
                <a:latin typeface="Lato"/>
                <a:ea typeface="Lato"/>
                <a:cs typeface="Lato"/>
                <a:sym typeface="Lato"/>
              </a:rPr>
            </a:b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a:off x="152400" y="109075"/>
            <a:ext cx="8839200" cy="4191714"/>
          </a:xfrm>
          <a:prstGeom prst="rect">
            <a:avLst/>
          </a:prstGeom>
          <a:noFill/>
          <a:ln>
            <a:noFill/>
          </a:ln>
        </p:spPr>
      </p:pic>
      <p:sp>
        <p:nvSpPr>
          <p:cNvPr id="159" name="Google Shape;159;p20"/>
          <p:cNvSpPr txBox="1">
            <a:spLocks noGrp="1"/>
          </p:cNvSpPr>
          <p:nvPr>
            <p:ph type="title" idx="4294967295"/>
          </p:nvPr>
        </p:nvSpPr>
        <p:spPr>
          <a:xfrm>
            <a:off x="667225" y="4010825"/>
            <a:ext cx="7434600" cy="121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b="0">
                <a:latin typeface="Calibri"/>
                <a:ea typeface="Calibri"/>
                <a:cs typeface="Calibri"/>
                <a:sym typeface="Calibri"/>
              </a:rPr>
              <a:t>Simulation obtained by plotting the variation of the output Signal (in equation (1) received at the secondary transmitter with respect to the two channels – h and g. This has been done on MATLAB. </a:t>
            </a:r>
            <a:endParaRPr sz="1800" b="0">
              <a:latin typeface="Calibri"/>
              <a:ea typeface="Calibri"/>
              <a:cs typeface="Calibri"/>
              <a:sym typeface="Calibri"/>
            </a:endParaRPr>
          </a:p>
          <a:p>
            <a:pPr marL="0" lvl="0" indent="0" algn="l" rtl="0">
              <a:lnSpc>
                <a:spcPct val="115000"/>
              </a:lnSpc>
              <a:spcBef>
                <a:spcPts val="0"/>
              </a:spcBef>
              <a:spcAft>
                <a:spcPts val="1600"/>
              </a:spcAft>
              <a:buSzPts val="3000"/>
              <a:buNone/>
            </a:pPr>
            <a:endParaRPr sz="1700">
              <a:latin typeface="Lato"/>
              <a:ea typeface="Lato"/>
              <a:cs typeface="Lato"/>
              <a:sym typeface="Lato"/>
            </a:endParaRPr>
          </a:p>
        </p:txBody>
      </p:sp>
      <p:sp>
        <p:nvSpPr>
          <p:cNvPr id="4" name="TextBox 3">
            <a:extLst>
              <a:ext uri="{FF2B5EF4-FFF2-40B4-BE49-F238E27FC236}">
                <a16:creationId xmlns:a16="http://schemas.microsoft.com/office/drawing/2014/main" id="{61A5C41F-312E-4329-B68D-7634A2B81E4A}"/>
              </a:ext>
            </a:extLst>
          </p:cNvPr>
          <p:cNvSpPr txBox="1"/>
          <p:nvPr/>
        </p:nvSpPr>
        <p:spPr>
          <a:xfrm>
            <a:off x="3790127" y="0"/>
            <a:ext cx="965513" cy="307777"/>
          </a:xfrm>
          <a:prstGeom prst="rect">
            <a:avLst/>
          </a:prstGeom>
          <a:noFill/>
        </p:spPr>
        <p:txBody>
          <a:bodyPr wrap="square" rtlCol="0">
            <a:spAutoFit/>
          </a:bodyPr>
          <a:lstStyle/>
          <a:p>
            <a:r>
              <a:rPr lang="en-US" dirty="0"/>
              <a:t>Figure 4</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a:picLocks noGrp="1"/>
          </p:cNvPicPr>
          <p:nvPr>
            <p:ph type="body" idx="1"/>
          </p:nvPr>
        </p:nvPicPr>
        <p:blipFill rotWithShape="1">
          <a:blip r:embed="rId3">
            <a:alphaModFix/>
          </a:blip>
          <a:srcRect/>
          <a:stretch/>
        </p:blipFill>
        <p:spPr>
          <a:xfrm>
            <a:off x="1337481" y="119741"/>
            <a:ext cx="3344100" cy="595500"/>
          </a:xfrm>
          <a:prstGeom prst="rect">
            <a:avLst/>
          </a:prstGeom>
          <a:noFill/>
          <a:ln w="9525" cap="flat" cmpd="sng">
            <a:solidFill>
              <a:schemeClr val="lt1"/>
            </a:solidFill>
            <a:prstDash val="solid"/>
            <a:round/>
            <a:headEnd type="none" w="sm" len="sm"/>
            <a:tailEnd type="none" w="sm" len="sm"/>
          </a:ln>
        </p:spPr>
      </p:pic>
      <p:pic>
        <p:nvPicPr>
          <p:cNvPr id="165" name="Google Shape;165;p21"/>
          <p:cNvPicPr preferRelativeResize="0"/>
          <p:nvPr/>
        </p:nvPicPr>
        <p:blipFill rotWithShape="1">
          <a:blip r:embed="rId4">
            <a:alphaModFix/>
          </a:blip>
          <a:srcRect/>
          <a:stretch/>
        </p:blipFill>
        <p:spPr>
          <a:xfrm>
            <a:off x="1272798" y="753916"/>
            <a:ext cx="3049148" cy="956027"/>
          </a:xfrm>
          <a:prstGeom prst="rect">
            <a:avLst/>
          </a:prstGeom>
          <a:noFill/>
          <a:ln>
            <a:noFill/>
          </a:ln>
        </p:spPr>
      </p:pic>
      <p:pic>
        <p:nvPicPr>
          <p:cNvPr id="166" name="Google Shape;166;p21"/>
          <p:cNvPicPr preferRelativeResize="0"/>
          <p:nvPr/>
        </p:nvPicPr>
        <p:blipFill rotWithShape="1">
          <a:blip r:embed="rId5">
            <a:alphaModFix/>
          </a:blip>
          <a:srcRect/>
          <a:stretch/>
        </p:blipFill>
        <p:spPr>
          <a:xfrm>
            <a:off x="1337480" y="1602363"/>
            <a:ext cx="2623970" cy="665555"/>
          </a:xfrm>
          <a:prstGeom prst="rect">
            <a:avLst/>
          </a:prstGeom>
          <a:noFill/>
          <a:ln>
            <a:noFill/>
          </a:ln>
        </p:spPr>
      </p:pic>
      <p:sp>
        <p:nvSpPr>
          <p:cNvPr id="167" name="Google Shape;167;p21"/>
          <p:cNvSpPr txBox="1"/>
          <p:nvPr/>
        </p:nvSpPr>
        <p:spPr>
          <a:xfrm>
            <a:off x="1331441" y="2223804"/>
            <a:ext cx="6672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100" b="0" i="0" u="none" strike="noStrike" cap="none">
                <a:solidFill>
                  <a:srgbClr val="000000"/>
                </a:solidFill>
                <a:latin typeface="Arial"/>
                <a:ea typeface="Arial"/>
                <a:cs typeface="Arial"/>
                <a:sym typeface="Arial"/>
              </a:rPr>
              <a:t>where R is assumed as the channel capacity threshold</a:t>
            </a:r>
            <a:endParaRPr/>
          </a:p>
        </p:txBody>
      </p:sp>
      <p:pic>
        <p:nvPicPr>
          <p:cNvPr id="168" name="Google Shape;168;p21"/>
          <p:cNvPicPr preferRelativeResize="0"/>
          <p:nvPr/>
        </p:nvPicPr>
        <p:blipFill rotWithShape="1">
          <a:blip r:embed="rId6">
            <a:alphaModFix/>
          </a:blip>
          <a:srcRect/>
          <a:stretch/>
        </p:blipFill>
        <p:spPr>
          <a:xfrm>
            <a:off x="1500063" y="2688598"/>
            <a:ext cx="4443380" cy="526190"/>
          </a:xfrm>
          <a:prstGeom prst="rect">
            <a:avLst/>
          </a:prstGeom>
          <a:noFill/>
          <a:ln>
            <a:noFill/>
          </a:ln>
        </p:spPr>
      </p:pic>
      <p:sp>
        <p:nvSpPr>
          <p:cNvPr id="169" name="Google Shape;169;p21"/>
          <p:cNvSpPr txBox="1"/>
          <p:nvPr/>
        </p:nvSpPr>
        <p:spPr>
          <a:xfrm>
            <a:off x="1353156" y="2674694"/>
            <a:ext cx="47373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000" b="0" i="0" u="none" strike="noStrike" cap="none" dirty="0">
                <a:solidFill>
                  <a:srgbClr val="000000"/>
                </a:solidFill>
                <a:latin typeface="Arial"/>
                <a:ea typeface="Arial"/>
                <a:cs typeface="Arial"/>
                <a:sym typeface="Arial"/>
              </a:rPr>
              <a:t>{                                        }</a:t>
            </a:r>
            <a:endParaRPr dirty="0"/>
          </a:p>
        </p:txBody>
      </p:sp>
      <p:pic>
        <p:nvPicPr>
          <p:cNvPr id="170" name="Google Shape;170;p21"/>
          <p:cNvPicPr preferRelativeResize="0"/>
          <p:nvPr/>
        </p:nvPicPr>
        <p:blipFill rotWithShape="1">
          <a:blip r:embed="rId7">
            <a:alphaModFix/>
          </a:blip>
          <a:srcRect/>
          <a:stretch/>
        </p:blipFill>
        <p:spPr>
          <a:xfrm>
            <a:off x="1219200" y="3180376"/>
            <a:ext cx="3294886" cy="546009"/>
          </a:xfrm>
          <a:prstGeom prst="rect">
            <a:avLst/>
          </a:prstGeom>
          <a:noFill/>
          <a:ln>
            <a:noFill/>
          </a:ln>
        </p:spPr>
      </p:pic>
      <p:pic>
        <p:nvPicPr>
          <p:cNvPr id="171" name="Google Shape;171;p21"/>
          <p:cNvPicPr preferRelativeResize="0"/>
          <p:nvPr/>
        </p:nvPicPr>
        <p:blipFill rotWithShape="1">
          <a:blip r:embed="rId8">
            <a:alphaModFix/>
          </a:blip>
          <a:srcRect/>
          <a:stretch/>
        </p:blipFill>
        <p:spPr>
          <a:xfrm>
            <a:off x="1219200" y="3673129"/>
            <a:ext cx="2576744" cy="527174"/>
          </a:xfrm>
          <a:prstGeom prst="rect">
            <a:avLst/>
          </a:prstGeom>
          <a:noFill/>
          <a:ln>
            <a:noFill/>
          </a:ln>
        </p:spPr>
      </p:pic>
      <p:pic>
        <p:nvPicPr>
          <p:cNvPr id="172" name="Google Shape;172;p21"/>
          <p:cNvPicPr preferRelativeResize="0"/>
          <p:nvPr/>
        </p:nvPicPr>
        <p:blipFill rotWithShape="1">
          <a:blip r:embed="rId9">
            <a:alphaModFix/>
          </a:blip>
          <a:srcRect/>
          <a:stretch/>
        </p:blipFill>
        <p:spPr>
          <a:xfrm>
            <a:off x="1331441" y="4311928"/>
            <a:ext cx="2390312" cy="465061"/>
          </a:xfrm>
          <a:prstGeom prst="rect">
            <a:avLst/>
          </a:prstGeom>
          <a:noFill/>
          <a:ln>
            <a:noFill/>
          </a:ln>
        </p:spPr>
      </p:pic>
      <p:cxnSp>
        <p:nvCxnSpPr>
          <p:cNvPr id="173" name="Google Shape;173;p21"/>
          <p:cNvCxnSpPr/>
          <p:nvPr/>
        </p:nvCxnSpPr>
        <p:spPr>
          <a:xfrm>
            <a:off x="5153823" y="40741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74" name="Google Shape;174;p21"/>
          <p:cNvSpPr txBox="1"/>
          <p:nvPr/>
        </p:nvSpPr>
        <p:spPr>
          <a:xfrm>
            <a:off x="6661450" y="21842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(2)</a:t>
            </a:r>
            <a:endParaRPr b="1">
              <a:latin typeface="Lato"/>
              <a:ea typeface="Lato"/>
              <a:cs typeface="Lato"/>
              <a:sym typeface="Lato"/>
            </a:endParaRPr>
          </a:p>
        </p:txBody>
      </p:sp>
      <p:sp>
        <p:nvSpPr>
          <p:cNvPr id="175" name="Google Shape;175;p21"/>
          <p:cNvSpPr txBox="1"/>
          <p:nvPr/>
        </p:nvSpPr>
        <p:spPr>
          <a:xfrm>
            <a:off x="6642575" y="931150"/>
            <a:ext cx="14184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(By definition)</a:t>
            </a:r>
            <a:endParaRPr>
              <a:latin typeface="Lato"/>
              <a:ea typeface="Lato"/>
              <a:cs typeface="Lato"/>
              <a:sym typeface="Lato"/>
            </a:endParaRPr>
          </a:p>
        </p:txBody>
      </p:sp>
      <p:sp>
        <p:nvSpPr>
          <p:cNvPr id="2" name="TextBox 1">
            <a:extLst>
              <a:ext uri="{FF2B5EF4-FFF2-40B4-BE49-F238E27FC236}">
                <a16:creationId xmlns:a16="http://schemas.microsoft.com/office/drawing/2014/main" id="{1D04C2DB-61A0-4395-AEB6-29A36EF94FAB}"/>
              </a:ext>
            </a:extLst>
          </p:cNvPr>
          <p:cNvSpPr txBox="1"/>
          <p:nvPr/>
        </p:nvSpPr>
        <p:spPr>
          <a:xfrm>
            <a:off x="2282541" y="2753670"/>
            <a:ext cx="514831" cy="426706"/>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a:spLocks noGrp="1"/>
          </p:cNvSpPr>
          <p:nvPr>
            <p:ph type="body" idx="1"/>
          </p:nvPr>
        </p:nvSpPr>
        <p:spPr>
          <a:xfrm>
            <a:off x="215283" y="3175986"/>
            <a:ext cx="8300100" cy="184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 limits of g are from </a:t>
            </a:r>
            <a:endParaRPr/>
          </a:p>
        </p:txBody>
      </p:sp>
      <p:pic>
        <p:nvPicPr>
          <p:cNvPr id="181" name="Google Shape;181;p22"/>
          <p:cNvPicPr preferRelativeResize="0"/>
          <p:nvPr/>
        </p:nvPicPr>
        <p:blipFill rotWithShape="1">
          <a:blip r:embed="rId3">
            <a:alphaModFix/>
          </a:blip>
          <a:srcRect/>
          <a:stretch/>
        </p:blipFill>
        <p:spPr>
          <a:xfrm>
            <a:off x="115964" y="263001"/>
            <a:ext cx="3366303" cy="939550"/>
          </a:xfrm>
          <a:prstGeom prst="rect">
            <a:avLst/>
          </a:prstGeom>
          <a:noFill/>
          <a:ln>
            <a:noFill/>
          </a:ln>
        </p:spPr>
      </p:pic>
      <p:pic>
        <p:nvPicPr>
          <p:cNvPr id="182" name="Google Shape;182;p22"/>
          <p:cNvPicPr preferRelativeResize="0"/>
          <p:nvPr/>
        </p:nvPicPr>
        <p:blipFill rotWithShape="1">
          <a:blip r:embed="rId4">
            <a:alphaModFix/>
          </a:blip>
          <a:srcRect/>
          <a:stretch/>
        </p:blipFill>
        <p:spPr>
          <a:xfrm>
            <a:off x="115964" y="1202550"/>
            <a:ext cx="3188984" cy="939550"/>
          </a:xfrm>
          <a:prstGeom prst="rect">
            <a:avLst/>
          </a:prstGeom>
          <a:noFill/>
          <a:ln>
            <a:noFill/>
          </a:ln>
        </p:spPr>
      </p:pic>
      <p:pic>
        <p:nvPicPr>
          <p:cNvPr id="183" name="Google Shape;183;p22"/>
          <p:cNvPicPr preferRelativeResize="0"/>
          <p:nvPr/>
        </p:nvPicPr>
        <p:blipFill rotWithShape="1">
          <a:blip r:embed="rId5">
            <a:alphaModFix/>
          </a:blip>
          <a:srcRect/>
          <a:stretch/>
        </p:blipFill>
        <p:spPr>
          <a:xfrm>
            <a:off x="215283" y="2142100"/>
            <a:ext cx="3886537" cy="800169"/>
          </a:xfrm>
          <a:prstGeom prst="rect">
            <a:avLst/>
          </a:prstGeom>
          <a:noFill/>
          <a:ln>
            <a:noFill/>
          </a:ln>
        </p:spPr>
      </p:pic>
      <p:pic>
        <p:nvPicPr>
          <p:cNvPr id="184" name="Google Shape;184;p22"/>
          <p:cNvPicPr preferRelativeResize="0"/>
          <p:nvPr/>
        </p:nvPicPr>
        <p:blipFill rotWithShape="1">
          <a:blip r:embed="rId6">
            <a:alphaModFix/>
          </a:blip>
          <a:srcRect/>
          <a:stretch/>
        </p:blipFill>
        <p:spPr>
          <a:xfrm>
            <a:off x="2431698" y="2961664"/>
            <a:ext cx="2497672" cy="925910"/>
          </a:xfrm>
          <a:prstGeom prst="rect">
            <a:avLst/>
          </a:prstGeom>
          <a:noFill/>
          <a:ln>
            <a:noFill/>
          </a:ln>
        </p:spPr>
      </p:pic>
      <p:cxnSp>
        <p:nvCxnSpPr>
          <p:cNvPr id="185" name="Google Shape;185;p22"/>
          <p:cNvCxnSpPr/>
          <p:nvPr/>
        </p:nvCxnSpPr>
        <p:spPr>
          <a:xfrm>
            <a:off x="4765825" y="171075"/>
            <a:ext cx="0" cy="4798500"/>
          </a:xfrm>
          <a:prstGeom prst="straightConnector1">
            <a:avLst/>
          </a:prstGeom>
          <a:noFill/>
          <a:ln w="9525" cap="flat" cmpd="sng">
            <a:solidFill>
              <a:schemeClr val="dk2"/>
            </a:solidFill>
            <a:prstDash val="solid"/>
            <a:round/>
            <a:headEnd type="none" w="med" len="med"/>
            <a:tailEnd type="none" w="med" len="med"/>
          </a:ln>
        </p:spPr>
      </p:cxnSp>
      <p:pic>
        <p:nvPicPr>
          <p:cNvPr id="186" name="Google Shape;186;p22"/>
          <p:cNvPicPr preferRelativeResize="0"/>
          <p:nvPr/>
        </p:nvPicPr>
        <p:blipFill rotWithShape="1">
          <a:blip r:embed="rId7">
            <a:alphaModFix/>
          </a:blip>
          <a:srcRect/>
          <a:stretch/>
        </p:blipFill>
        <p:spPr>
          <a:xfrm>
            <a:off x="4819650" y="1220536"/>
            <a:ext cx="4200889" cy="977350"/>
          </a:xfrm>
          <a:prstGeom prst="rect">
            <a:avLst/>
          </a:prstGeom>
          <a:noFill/>
          <a:ln>
            <a:noFill/>
          </a:ln>
        </p:spPr>
      </p:pic>
      <p:cxnSp>
        <p:nvCxnSpPr>
          <p:cNvPr id="187" name="Google Shape;187;p22"/>
          <p:cNvCxnSpPr/>
          <p:nvPr/>
        </p:nvCxnSpPr>
        <p:spPr>
          <a:xfrm>
            <a:off x="6581312" y="2125598"/>
            <a:ext cx="0" cy="450000"/>
          </a:xfrm>
          <a:prstGeom prst="straightConnector1">
            <a:avLst/>
          </a:prstGeom>
          <a:noFill/>
          <a:ln w="9525" cap="flat" cmpd="sng">
            <a:solidFill>
              <a:srgbClr val="F3601D"/>
            </a:solidFill>
            <a:prstDash val="solid"/>
            <a:round/>
            <a:headEnd type="none" w="sm" len="sm"/>
            <a:tailEnd type="triangle" w="med" len="med"/>
          </a:ln>
        </p:spPr>
      </p:cxnSp>
      <p:pic>
        <p:nvPicPr>
          <p:cNvPr id="188" name="Google Shape;188;p22"/>
          <p:cNvPicPr preferRelativeResize="0"/>
          <p:nvPr/>
        </p:nvPicPr>
        <p:blipFill rotWithShape="1">
          <a:blip r:embed="rId8">
            <a:alphaModFix/>
          </a:blip>
          <a:srcRect/>
          <a:stretch/>
        </p:blipFill>
        <p:spPr>
          <a:xfrm>
            <a:off x="6004047" y="2575663"/>
            <a:ext cx="1154530" cy="611558"/>
          </a:xfrm>
          <a:prstGeom prst="rect">
            <a:avLst/>
          </a:prstGeom>
          <a:noFill/>
          <a:ln>
            <a:noFill/>
          </a:ln>
        </p:spPr>
      </p:pic>
      <p:pic>
        <p:nvPicPr>
          <p:cNvPr id="189" name="Google Shape;189;p22"/>
          <p:cNvPicPr preferRelativeResize="0"/>
          <p:nvPr/>
        </p:nvPicPr>
        <p:blipFill rotWithShape="1">
          <a:blip r:embed="rId9">
            <a:alphaModFix/>
          </a:blip>
          <a:srcRect/>
          <a:stretch/>
        </p:blipFill>
        <p:spPr>
          <a:xfrm>
            <a:off x="5864731" y="3263536"/>
            <a:ext cx="1640348" cy="434378"/>
          </a:xfrm>
          <a:prstGeom prst="rect">
            <a:avLst/>
          </a:prstGeom>
          <a:noFill/>
          <a:ln>
            <a:noFill/>
          </a:ln>
        </p:spPr>
      </p:pic>
      <p:pic>
        <p:nvPicPr>
          <p:cNvPr id="190" name="Google Shape;190;p22"/>
          <p:cNvPicPr preferRelativeResize="0"/>
          <p:nvPr/>
        </p:nvPicPr>
        <p:blipFill rotWithShape="1">
          <a:blip r:embed="rId10">
            <a:alphaModFix/>
          </a:blip>
          <a:srcRect/>
          <a:stretch/>
        </p:blipFill>
        <p:spPr>
          <a:xfrm>
            <a:off x="5688405" y="3723861"/>
            <a:ext cx="2126165" cy="703006"/>
          </a:xfrm>
          <a:prstGeom prst="rect">
            <a:avLst/>
          </a:prstGeom>
          <a:noFill/>
          <a:ln>
            <a:noFill/>
          </a:ln>
        </p:spPr>
      </p:pic>
      <p:pic>
        <p:nvPicPr>
          <p:cNvPr id="191" name="Google Shape;191;p22"/>
          <p:cNvPicPr preferRelativeResize="0"/>
          <p:nvPr/>
        </p:nvPicPr>
        <p:blipFill rotWithShape="1">
          <a:blip r:embed="rId11">
            <a:alphaModFix/>
          </a:blip>
          <a:srcRect r="35026"/>
          <a:stretch/>
        </p:blipFill>
        <p:spPr>
          <a:xfrm>
            <a:off x="4895850" y="304675"/>
            <a:ext cx="2510324" cy="691575"/>
          </a:xfrm>
          <a:prstGeom prst="rect">
            <a:avLst/>
          </a:prstGeom>
          <a:noFill/>
          <a:ln>
            <a:noFill/>
          </a:ln>
        </p:spPr>
      </p:pic>
      <p:sp>
        <p:nvSpPr>
          <p:cNvPr id="192" name="Google Shape;192;p22"/>
          <p:cNvSpPr txBox="1"/>
          <p:nvPr/>
        </p:nvSpPr>
        <p:spPr>
          <a:xfrm>
            <a:off x="7340300" y="422075"/>
            <a:ext cx="36480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(Rayleigh </a:t>
            </a:r>
            <a:br>
              <a:rPr lang="en">
                <a:latin typeface="Lato"/>
                <a:ea typeface="Lato"/>
                <a:cs typeface="Lato"/>
                <a:sym typeface="Lato"/>
              </a:rPr>
            </a:br>
            <a:r>
              <a:rPr lang="en">
                <a:latin typeface="Lato"/>
                <a:ea typeface="Lato"/>
                <a:cs typeface="Lato"/>
                <a:sym typeface="Lato"/>
              </a:rPr>
              <a:t>distribution)</a:t>
            </a:r>
            <a:endParaRPr>
              <a:latin typeface="Lato"/>
              <a:ea typeface="Lato"/>
              <a:cs typeface="Lato"/>
              <a:sym typeface="Lato"/>
            </a:endParaRPr>
          </a:p>
        </p:txBody>
      </p:sp>
      <p:cxnSp>
        <p:nvCxnSpPr>
          <p:cNvPr id="193" name="Google Shape;193;p22"/>
          <p:cNvCxnSpPr/>
          <p:nvPr/>
        </p:nvCxnSpPr>
        <p:spPr>
          <a:xfrm>
            <a:off x="8226773" y="493664"/>
            <a:ext cx="335100" cy="0"/>
          </a:xfrm>
          <a:prstGeom prst="straightConnector1">
            <a:avLst/>
          </a:prstGeom>
          <a:noFill/>
          <a:ln w="9525" cap="flat" cmpd="sng">
            <a:solidFill>
              <a:srgbClr val="F3601D"/>
            </a:solidFill>
            <a:prstDash val="solid"/>
            <a:round/>
            <a:headEnd type="none" w="sm" len="sm"/>
            <a:tailEnd type="triangle" w="med" len="med"/>
          </a:ln>
        </p:spPr>
      </p:cxnSp>
      <p:sp>
        <p:nvSpPr>
          <p:cNvPr id="194" name="Google Shape;194;p22"/>
          <p:cNvSpPr txBox="1"/>
          <p:nvPr/>
        </p:nvSpPr>
        <p:spPr>
          <a:xfrm>
            <a:off x="8515200" y="30467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(3)</a:t>
            </a:r>
            <a:endParaRPr b="1">
              <a:latin typeface="Lato"/>
              <a:ea typeface="Lato"/>
              <a:cs typeface="Lato"/>
              <a:sym typeface="Lato"/>
            </a:endParaRPr>
          </a:p>
        </p:txBody>
      </p:sp>
      <p:sp>
        <p:nvSpPr>
          <p:cNvPr id="195" name="Google Shape;195;p22"/>
          <p:cNvSpPr txBox="1"/>
          <p:nvPr/>
        </p:nvSpPr>
        <p:spPr>
          <a:xfrm>
            <a:off x="7492700" y="2465675"/>
            <a:ext cx="14274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Substituting (3)</a:t>
            </a:r>
            <a:endParaRPr b="1">
              <a:latin typeface="Lato"/>
              <a:ea typeface="Lato"/>
              <a:cs typeface="Lato"/>
              <a:sym typeface="Lato"/>
            </a:endParaRPr>
          </a:p>
        </p:txBody>
      </p:sp>
      <p:sp>
        <p:nvSpPr>
          <p:cNvPr id="196" name="Google Shape;196;p22"/>
          <p:cNvSpPr txBox="1"/>
          <p:nvPr/>
        </p:nvSpPr>
        <p:spPr>
          <a:xfrm>
            <a:off x="805475" y="4113675"/>
            <a:ext cx="3507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Key</a:t>
            </a:r>
            <a:r>
              <a:rPr lang="en">
                <a:latin typeface="Lato"/>
                <a:ea typeface="Lato"/>
                <a:cs typeface="Lato"/>
                <a:sym typeface="Lato"/>
              </a:rPr>
              <a:t>: </a:t>
            </a:r>
            <a:br>
              <a:rPr lang="en">
                <a:latin typeface="Lato"/>
                <a:ea typeface="Lato"/>
                <a:cs typeface="Lato"/>
                <a:sym typeface="Lato"/>
              </a:rPr>
            </a:br>
            <a:r>
              <a:rPr lang="en">
                <a:latin typeface="Lato"/>
                <a:ea typeface="Lato"/>
                <a:cs typeface="Lato"/>
                <a:sym typeface="Lato"/>
              </a:rPr>
              <a:t>R = Threshold Channel Capacity; 𝛀g =  Distance parameter of channel g; </a:t>
            </a:r>
            <a:r>
              <a:rPr lang="en">
                <a:solidFill>
                  <a:schemeClr val="dk2"/>
                </a:solidFill>
                <a:latin typeface="Lato"/>
                <a:ea typeface="Lato"/>
                <a:cs typeface="Lato"/>
                <a:sym typeface="Lato"/>
              </a:rPr>
              <a:t>𝛀h=  Distance parameter of channel h</a:t>
            </a:r>
            <a:r>
              <a:rPr lang="en">
                <a:latin typeface="Lato"/>
                <a:ea typeface="Lato"/>
                <a:cs typeface="Lato"/>
                <a:sym typeface="Lato"/>
              </a:rPr>
              <a:t> </a:t>
            </a:r>
            <a:br>
              <a:rPr lang="en">
                <a:latin typeface="Lato"/>
                <a:ea typeface="Lato"/>
                <a:cs typeface="Lato"/>
                <a:sym typeface="Lato"/>
              </a:rPr>
            </a:b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body" idx="1"/>
          </p:nvPr>
        </p:nvSpPr>
        <p:spPr>
          <a:xfrm>
            <a:off x="2215922" y="1188772"/>
            <a:ext cx="7886700" cy="33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Substitutions in equation 4:</a:t>
            </a:r>
            <a:endParaRPr/>
          </a:p>
        </p:txBody>
      </p:sp>
      <p:pic>
        <p:nvPicPr>
          <p:cNvPr id="202" name="Google Shape;202;p23"/>
          <p:cNvPicPr preferRelativeResize="0"/>
          <p:nvPr/>
        </p:nvPicPr>
        <p:blipFill rotWithShape="1">
          <a:blip r:embed="rId3">
            <a:alphaModFix/>
          </a:blip>
          <a:srcRect/>
          <a:stretch/>
        </p:blipFill>
        <p:spPr>
          <a:xfrm>
            <a:off x="2215922" y="262577"/>
            <a:ext cx="3046359" cy="948773"/>
          </a:xfrm>
          <a:prstGeom prst="rect">
            <a:avLst/>
          </a:prstGeom>
          <a:noFill/>
          <a:ln>
            <a:noFill/>
          </a:ln>
        </p:spPr>
      </p:pic>
      <p:pic>
        <p:nvPicPr>
          <p:cNvPr id="203" name="Google Shape;203;p23"/>
          <p:cNvPicPr preferRelativeResize="0"/>
          <p:nvPr/>
        </p:nvPicPr>
        <p:blipFill rotWithShape="1">
          <a:blip r:embed="rId4">
            <a:alphaModFix/>
          </a:blip>
          <a:srcRect/>
          <a:stretch/>
        </p:blipFill>
        <p:spPr>
          <a:xfrm>
            <a:off x="2200377" y="1595053"/>
            <a:ext cx="2187295" cy="1487360"/>
          </a:xfrm>
          <a:prstGeom prst="rect">
            <a:avLst/>
          </a:prstGeom>
          <a:noFill/>
          <a:ln>
            <a:noFill/>
          </a:ln>
        </p:spPr>
      </p:pic>
      <p:pic>
        <p:nvPicPr>
          <p:cNvPr id="204" name="Google Shape;204;p23"/>
          <p:cNvPicPr preferRelativeResize="0"/>
          <p:nvPr/>
        </p:nvPicPr>
        <p:blipFill rotWithShape="1">
          <a:blip r:embed="rId5">
            <a:alphaModFix/>
          </a:blip>
          <a:srcRect/>
          <a:stretch/>
        </p:blipFill>
        <p:spPr>
          <a:xfrm>
            <a:off x="2276577" y="3082413"/>
            <a:ext cx="2924799" cy="2015172"/>
          </a:xfrm>
          <a:prstGeom prst="rect">
            <a:avLst/>
          </a:prstGeom>
          <a:noFill/>
          <a:ln>
            <a:noFill/>
          </a:ln>
        </p:spPr>
      </p:pic>
      <p:cxnSp>
        <p:nvCxnSpPr>
          <p:cNvPr id="205" name="Google Shape;205;p23"/>
          <p:cNvCxnSpPr/>
          <p:nvPr/>
        </p:nvCxnSpPr>
        <p:spPr>
          <a:xfrm>
            <a:off x="5262273" y="621039"/>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206" name="Google Shape;206;p23"/>
          <p:cNvSpPr txBox="1"/>
          <p:nvPr/>
        </p:nvSpPr>
        <p:spPr>
          <a:xfrm>
            <a:off x="6769900" y="432050"/>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(4)</a:t>
            </a:r>
            <a:endParaRPr b="1">
              <a:latin typeface="Lato"/>
              <a:ea typeface="Lato"/>
              <a:cs typeface="Lato"/>
              <a:sym typeface="Lato"/>
            </a:endParaRPr>
          </a:p>
        </p:txBody>
      </p:sp>
      <p:sp>
        <p:nvSpPr>
          <p:cNvPr id="207" name="Google Shape;207;p23"/>
          <p:cNvSpPr txBox="1"/>
          <p:nvPr/>
        </p:nvSpPr>
        <p:spPr>
          <a:xfrm>
            <a:off x="5916125" y="4546850"/>
            <a:ext cx="2103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(Rayleigh Distribution)</a:t>
            </a: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a:stretch/>
        </p:blipFill>
        <p:spPr>
          <a:xfrm>
            <a:off x="552449" y="-12192"/>
            <a:ext cx="5914406" cy="1621324"/>
          </a:xfrm>
          <a:prstGeom prst="rect">
            <a:avLst/>
          </a:prstGeom>
          <a:noFill/>
          <a:ln>
            <a:noFill/>
          </a:ln>
        </p:spPr>
      </p:pic>
      <p:pic>
        <p:nvPicPr>
          <p:cNvPr id="213" name="Google Shape;213;p24"/>
          <p:cNvPicPr preferRelativeResize="0"/>
          <p:nvPr/>
        </p:nvPicPr>
        <p:blipFill rotWithShape="1">
          <a:blip r:embed="rId4">
            <a:alphaModFix/>
          </a:blip>
          <a:srcRect/>
          <a:stretch/>
        </p:blipFill>
        <p:spPr>
          <a:xfrm>
            <a:off x="552451" y="1590368"/>
            <a:ext cx="6415556" cy="752168"/>
          </a:xfrm>
          <a:prstGeom prst="rect">
            <a:avLst/>
          </a:prstGeom>
          <a:noFill/>
          <a:ln>
            <a:noFill/>
          </a:ln>
        </p:spPr>
      </p:pic>
      <p:cxnSp>
        <p:nvCxnSpPr>
          <p:cNvPr id="214" name="Google Shape;214;p24"/>
          <p:cNvCxnSpPr>
            <a:endCxn id="215" idx="0"/>
          </p:cNvCxnSpPr>
          <p:nvPr/>
        </p:nvCxnSpPr>
        <p:spPr>
          <a:xfrm>
            <a:off x="1563348" y="2342676"/>
            <a:ext cx="316500" cy="124200"/>
          </a:xfrm>
          <a:prstGeom prst="straightConnector1">
            <a:avLst/>
          </a:prstGeom>
          <a:noFill/>
          <a:ln w="9525" cap="flat" cmpd="sng">
            <a:solidFill>
              <a:srgbClr val="F3601D"/>
            </a:solidFill>
            <a:prstDash val="solid"/>
            <a:round/>
            <a:headEnd type="none" w="sm" len="sm"/>
            <a:tailEnd type="triangle" w="med" len="med"/>
          </a:ln>
        </p:spPr>
      </p:cxnSp>
      <p:pic>
        <p:nvPicPr>
          <p:cNvPr id="215" name="Google Shape;215;p24"/>
          <p:cNvPicPr preferRelativeResize="0"/>
          <p:nvPr/>
        </p:nvPicPr>
        <p:blipFill rotWithShape="1">
          <a:blip r:embed="rId5">
            <a:alphaModFix/>
          </a:blip>
          <a:srcRect/>
          <a:stretch/>
        </p:blipFill>
        <p:spPr>
          <a:xfrm>
            <a:off x="917024" y="2466876"/>
            <a:ext cx="1925648" cy="550186"/>
          </a:xfrm>
          <a:prstGeom prst="rect">
            <a:avLst/>
          </a:prstGeom>
          <a:noFill/>
          <a:ln>
            <a:noFill/>
          </a:ln>
        </p:spPr>
      </p:pic>
      <p:pic>
        <p:nvPicPr>
          <p:cNvPr id="216" name="Google Shape;216;p24"/>
          <p:cNvPicPr preferRelativeResize="0"/>
          <p:nvPr/>
        </p:nvPicPr>
        <p:blipFill rotWithShape="1">
          <a:blip r:embed="rId6">
            <a:alphaModFix/>
          </a:blip>
          <a:srcRect/>
          <a:stretch/>
        </p:blipFill>
        <p:spPr>
          <a:xfrm>
            <a:off x="628650" y="3017050"/>
            <a:ext cx="6391575" cy="2025550"/>
          </a:xfrm>
          <a:prstGeom prst="rect">
            <a:avLst/>
          </a:prstGeom>
          <a:noFill/>
          <a:ln>
            <a:noFill/>
          </a:ln>
        </p:spPr>
      </p:pic>
      <p:pic>
        <p:nvPicPr>
          <p:cNvPr id="217" name="Google Shape;217;p24"/>
          <p:cNvPicPr preferRelativeResize="0"/>
          <p:nvPr/>
        </p:nvPicPr>
        <p:blipFill rotWithShape="1">
          <a:blip r:embed="rId3">
            <a:alphaModFix/>
          </a:blip>
          <a:srcRect b="51564"/>
          <a:stretch/>
        </p:blipFill>
        <p:spPr>
          <a:xfrm>
            <a:off x="76200" y="-21846"/>
            <a:ext cx="5914400" cy="785300"/>
          </a:xfrm>
          <a:prstGeom prst="rect">
            <a:avLst/>
          </a:prstGeom>
          <a:noFill/>
          <a:ln>
            <a:noFill/>
          </a:ln>
        </p:spPr>
      </p:pic>
      <p:cxnSp>
        <p:nvCxnSpPr>
          <p:cNvPr id="218" name="Google Shape;218;p24"/>
          <p:cNvCxnSpPr/>
          <p:nvPr/>
        </p:nvCxnSpPr>
        <p:spPr>
          <a:xfrm flipH="1">
            <a:off x="4618023" y="2342676"/>
            <a:ext cx="22800" cy="691800"/>
          </a:xfrm>
          <a:prstGeom prst="straightConnector1">
            <a:avLst/>
          </a:prstGeom>
          <a:noFill/>
          <a:ln w="9525" cap="flat" cmpd="sng">
            <a:solidFill>
              <a:srgbClr val="F3601D"/>
            </a:solidFill>
            <a:prstDash val="solid"/>
            <a:round/>
            <a:headEnd type="none" w="sm" len="sm"/>
            <a:tailEnd type="triangle" w="med" len="med"/>
          </a:ln>
        </p:spPr>
      </p:cxnSp>
      <p:sp>
        <p:nvSpPr>
          <p:cNvPr id="219" name="Google Shape;219;p24"/>
          <p:cNvSpPr txBox="1"/>
          <p:nvPr/>
        </p:nvSpPr>
        <p:spPr>
          <a:xfrm>
            <a:off x="6540575" y="3576775"/>
            <a:ext cx="26034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(Where k1 ⋲ Bessel F’n)</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Referring equation 3.81 in the book mentioned in References</a:t>
            </a:r>
            <a:endParaRPr b="1">
              <a:latin typeface="Lato"/>
              <a:ea typeface="Lato"/>
              <a:cs typeface="Lato"/>
              <a:sym typeface="Lato"/>
            </a:endParaRPr>
          </a:p>
        </p:txBody>
      </p:sp>
      <p:cxnSp>
        <p:nvCxnSpPr>
          <p:cNvPr id="220" name="Google Shape;220;p24"/>
          <p:cNvCxnSpPr/>
          <p:nvPr/>
        </p:nvCxnSpPr>
        <p:spPr>
          <a:xfrm>
            <a:off x="6329073" y="4583439"/>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221" name="Google Shape;221;p24"/>
          <p:cNvSpPr txBox="1"/>
          <p:nvPr/>
        </p:nvSpPr>
        <p:spPr>
          <a:xfrm>
            <a:off x="7836700" y="4394450"/>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(5)</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idx="4294967295"/>
          </p:nvPr>
        </p:nvSpPr>
        <p:spPr>
          <a:xfrm>
            <a:off x="552175" y="68438"/>
            <a:ext cx="82398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Simulation parameters - </a:t>
            </a:r>
            <a:r>
              <a:rPr lang="en-IN" sz="3600" dirty="0">
                <a:solidFill>
                  <a:schemeClr val="dk1"/>
                </a:solidFill>
              </a:rPr>
              <a:t>Rayleigh</a:t>
            </a:r>
            <a:endParaRPr sz="2400" dirty="0"/>
          </a:p>
        </p:txBody>
      </p:sp>
      <p:pic>
        <p:nvPicPr>
          <p:cNvPr id="227" name="Google Shape;227;p25"/>
          <p:cNvPicPr preferRelativeResize="0"/>
          <p:nvPr/>
        </p:nvPicPr>
        <p:blipFill rotWithShape="1">
          <a:blip r:embed="rId3">
            <a:alphaModFix/>
          </a:blip>
          <a:srcRect l="12755" t="12675" r="12072" b="12050"/>
          <a:stretch/>
        </p:blipFill>
        <p:spPr>
          <a:xfrm>
            <a:off x="730875" y="1213850"/>
            <a:ext cx="3697400" cy="3871699"/>
          </a:xfrm>
          <a:prstGeom prst="rect">
            <a:avLst/>
          </a:prstGeom>
          <a:noFill/>
          <a:ln>
            <a:noFill/>
          </a:ln>
        </p:spPr>
      </p:pic>
      <p:sp>
        <p:nvSpPr>
          <p:cNvPr id="228" name="Google Shape;228;p25"/>
          <p:cNvSpPr txBox="1"/>
          <p:nvPr/>
        </p:nvSpPr>
        <p:spPr>
          <a:xfrm>
            <a:off x="5094475" y="1213825"/>
            <a:ext cx="3697500" cy="3871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Values of parameters taken to obtain </a:t>
            </a:r>
            <a:r>
              <a:rPr lang="en" sz="1400" b="1" i="0" u="none" strike="noStrike" cap="none">
                <a:solidFill>
                  <a:srgbClr val="93C47D"/>
                </a:solidFill>
                <a:latin typeface="Lato"/>
                <a:ea typeface="Lato"/>
                <a:cs typeface="Lato"/>
                <a:sym typeface="Lato"/>
              </a:rPr>
              <a:t>simulation</a:t>
            </a:r>
            <a:endParaRPr sz="1400" b="1" i="0" u="none" strike="noStrike" cap="none">
              <a:solidFill>
                <a:srgbClr val="93C47D"/>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Distance d </a:t>
            </a:r>
            <a:r>
              <a:rPr lang="en" sz="1400" b="0" i="0" u="none" strike="noStrike" cap="none">
                <a:solidFill>
                  <a:srgbClr val="00FF00"/>
                </a:solidFill>
                <a:latin typeface="Lato"/>
                <a:ea typeface="Lato"/>
                <a:cs typeface="Lato"/>
                <a:sym typeface="Lato"/>
              </a:rPr>
              <a:t>=</a:t>
            </a:r>
            <a:r>
              <a:rPr lang="en" sz="1400" b="0" i="0" u="none" strike="noStrike" cap="none">
                <a:solidFill>
                  <a:srgbClr val="FF00FF"/>
                </a:solidFill>
                <a:latin typeface="Lato"/>
                <a:ea typeface="Lato"/>
                <a:cs typeface="Lato"/>
                <a:sym typeface="Lato"/>
              </a:rPr>
              <a:t> 0.5</a:t>
            </a:r>
            <a:endParaRPr sz="1400" b="0" i="0" u="none" strike="noStrike" cap="none">
              <a:solidFill>
                <a:srgbClr val="FF00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𝛂</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2</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Ɣ</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B6D7A8"/>
                </a:solidFill>
                <a:latin typeface="Lato"/>
                <a:ea typeface="Lato"/>
                <a:cs typeface="Lato"/>
                <a:sym typeface="Lato"/>
              </a:rPr>
              <a:t>Distance parameters for rayleigh model</a:t>
            </a:r>
            <a:r>
              <a:rPr lang="en" sz="1400" b="0" i="0" u="none" strike="noStrike" cap="none">
                <a:solidFill>
                  <a:srgbClr val="B6D7A8"/>
                </a:solidFill>
                <a:latin typeface="Lato"/>
                <a:ea typeface="Lato"/>
                <a:cs typeface="Lato"/>
                <a:sym typeface="Lato"/>
              </a:rPr>
              <a:t>:</a:t>
            </a:r>
            <a:endParaRPr sz="1400" b="0" i="0" u="none" strike="noStrike" cap="none">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𝝮_g</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𝝱</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M</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3</a:t>
            </a:r>
            <a:r>
              <a:rPr lang="en" sz="1400" b="0" i="0" u="none" strike="noStrike" cap="none">
                <a:solidFill>
                  <a:srgbClr val="00FF00"/>
                </a:solidFill>
                <a:latin typeface="Lato"/>
                <a:ea typeface="Lato"/>
                <a:cs typeface="Lato"/>
                <a:sym typeface="Lato"/>
              </a:rPr>
              <a:t>; Number of secondary transmitters</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400" b="0" i="0" u="none" strike="noStrike" cap="none">
              <a:solidFill>
                <a:srgbClr val="00FF00"/>
              </a:solidFill>
              <a:latin typeface="Lato"/>
              <a:ea typeface="Lato"/>
              <a:cs typeface="Lato"/>
              <a:sym typeface="Lato"/>
            </a:endParaRPr>
          </a:p>
        </p:txBody>
      </p:sp>
      <p:sp>
        <p:nvSpPr>
          <p:cNvPr id="229" name="Google Shape;229;p25"/>
          <p:cNvSpPr txBox="1"/>
          <p:nvPr/>
        </p:nvSpPr>
        <p:spPr>
          <a:xfrm>
            <a:off x="1676550" y="871725"/>
            <a:ext cx="15117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Matlab Code</a:t>
            </a:r>
            <a:endParaRPr>
              <a:latin typeface="Lato"/>
              <a:ea typeface="Lato"/>
              <a:cs typeface="Lato"/>
              <a:sym typeface="Lato"/>
            </a:endParaRPr>
          </a:p>
        </p:txBody>
      </p:sp>
      <p:pic>
        <p:nvPicPr>
          <p:cNvPr id="230" name="Google Shape;230;p25"/>
          <p:cNvPicPr preferRelativeResize="0"/>
          <p:nvPr/>
        </p:nvPicPr>
        <p:blipFill>
          <a:blip r:embed="rId4">
            <a:alphaModFix/>
          </a:blip>
          <a:stretch>
            <a:fillRect/>
          </a:stretch>
        </p:blipFill>
        <p:spPr>
          <a:xfrm>
            <a:off x="1295250" y="742800"/>
            <a:ext cx="457500" cy="4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idx="4294967295"/>
          </p:nvPr>
        </p:nvSpPr>
        <p:spPr>
          <a:xfrm>
            <a:off x="381650" y="7121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Simulations</a:t>
            </a:r>
            <a:endParaRPr sz="2400" u="sng"/>
          </a:p>
        </p:txBody>
      </p:sp>
      <p:pic>
        <p:nvPicPr>
          <p:cNvPr id="236" name="Google Shape;236;p26"/>
          <p:cNvPicPr preferRelativeResize="0"/>
          <p:nvPr/>
        </p:nvPicPr>
        <p:blipFill rotWithShape="1">
          <a:blip r:embed="rId3">
            <a:alphaModFix/>
          </a:blip>
          <a:srcRect/>
          <a:stretch/>
        </p:blipFill>
        <p:spPr>
          <a:xfrm>
            <a:off x="2600" y="1556355"/>
            <a:ext cx="9143999" cy="3568390"/>
          </a:xfrm>
          <a:prstGeom prst="rect">
            <a:avLst/>
          </a:prstGeom>
          <a:noFill/>
          <a:ln>
            <a:noFill/>
          </a:ln>
        </p:spPr>
      </p:pic>
      <p:sp>
        <p:nvSpPr>
          <p:cNvPr id="237" name="Google Shape;237;p26"/>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6" name="TextBox 5">
            <a:extLst>
              <a:ext uri="{FF2B5EF4-FFF2-40B4-BE49-F238E27FC236}">
                <a16:creationId xmlns:a16="http://schemas.microsoft.com/office/drawing/2014/main" id="{AD212986-9AFF-437D-B39C-E612F36DC9FA}"/>
              </a:ext>
            </a:extLst>
          </p:cNvPr>
          <p:cNvSpPr txBox="1"/>
          <p:nvPr/>
        </p:nvSpPr>
        <p:spPr>
          <a:xfrm>
            <a:off x="4238947" y="1326261"/>
            <a:ext cx="965513" cy="307777"/>
          </a:xfrm>
          <a:prstGeom prst="rect">
            <a:avLst/>
          </a:prstGeom>
          <a:noFill/>
        </p:spPr>
        <p:txBody>
          <a:bodyPr wrap="square" rtlCol="0">
            <a:spAutoFit/>
          </a:bodyPr>
          <a:lstStyle/>
          <a:p>
            <a:r>
              <a:rPr lang="en-US" dirty="0"/>
              <a:t>Figure 5</a:t>
            </a:r>
            <a:endParaRPr lang="en-IN" dirty="0"/>
          </a:p>
        </p:txBody>
      </p:sp>
      <p:sp>
        <p:nvSpPr>
          <p:cNvPr id="2" name="TextBox 1">
            <a:extLst>
              <a:ext uri="{FF2B5EF4-FFF2-40B4-BE49-F238E27FC236}">
                <a16:creationId xmlns:a16="http://schemas.microsoft.com/office/drawing/2014/main" id="{65EC086E-B0F7-4A8D-9FB9-1CA5D48C7D62}"/>
              </a:ext>
            </a:extLst>
          </p:cNvPr>
          <p:cNvSpPr txBox="1"/>
          <p:nvPr/>
        </p:nvSpPr>
        <p:spPr>
          <a:xfrm>
            <a:off x="4876800" y="4893173"/>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8" name="TextBox 7">
            <a:extLst>
              <a:ext uri="{FF2B5EF4-FFF2-40B4-BE49-F238E27FC236}">
                <a16:creationId xmlns:a16="http://schemas.microsoft.com/office/drawing/2014/main" id="{28E3BE5F-0072-4C3C-AECE-BA385C66A402}"/>
              </a:ext>
            </a:extLst>
          </p:cNvPr>
          <p:cNvSpPr txBox="1"/>
          <p:nvPr/>
        </p:nvSpPr>
        <p:spPr>
          <a:xfrm rot="16200000">
            <a:off x="73711" y="1868282"/>
            <a:ext cx="1391819" cy="307777"/>
          </a:xfrm>
          <a:prstGeom prst="rect">
            <a:avLst/>
          </a:prstGeom>
          <a:noFill/>
        </p:spPr>
        <p:txBody>
          <a:bodyPr wrap="square" rtlCol="0">
            <a:spAutoFit/>
          </a:bodyPr>
          <a:lstStyle/>
          <a:p>
            <a:r>
              <a:rPr lang="en-US" dirty="0"/>
              <a:t>(P</a:t>
            </a:r>
            <a:r>
              <a:rPr lang="en-US" sz="800" dirty="0"/>
              <a:t>out </a:t>
            </a:r>
            <a:r>
              <a:rPr lang="en-US" dirty="0"/>
              <a:t>)</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7"/>
          <p:cNvPicPr preferRelativeResize="0"/>
          <p:nvPr/>
        </p:nvPicPr>
        <p:blipFill rotWithShape="1">
          <a:blip r:embed="rId3">
            <a:alphaModFix/>
          </a:blip>
          <a:srcRect/>
          <a:stretch/>
        </p:blipFill>
        <p:spPr>
          <a:xfrm>
            <a:off x="228600" y="1661300"/>
            <a:ext cx="8839198" cy="3449443"/>
          </a:xfrm>
          <a:prstGeom prst="rect">
            <a:avLst/>
          </a:prstGeom>
          <a:noFill/>
          <a:ln>
            <a:noFill/>
          </a:ln>
        </p:spPr>
      </p:pic>
      <p:sp>
        <p:nvSpPr>
          <p:cNvPr id="244" name="Google Shape;244;p27"/>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7"/>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Throughput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5" name="TextBox 4">
            <a:extLst>
              <a:ext uri="{FF2B5EF4-FFF2-40B4-BE49-F238E27FC236}">
                <a16:creationId xmlns:a16="http://schemas.microsoft.com/office/drawing/2014/main" id="{D408A507-61C7-427F-A69C-EBF68355F1F8}"/>
              </a:ext>
            </a:extLst>
          </p:cNvPr>
          <p:cNvSpPr txBox="1"/>
          <p:nvPr/>
        </p:nvSpPr>
        <p:spPr>
          <a:xfrm>
            <a:off x="4285427" y="1321923"/>
            <a:ext cx="965513" cy="307777"/>
          </a:xfrm>
          <a:prstGeom prst="rect">
            <a:avLst/>
          </a:prstGeom>
          <a:noFill/>
        </p:spPr>
        <p:txBody>
          <a:bodyPr wrap="square" rtlCol="0">
            <a:spAutoFit/>
          </a:bodyPr>
          <a:lstStyle/>
          <a:p>
            <a:r>
              <a:rPr lang="en-US" dirty="0"/>
              <a:t>Figure 6</a:t>
            </a:r>
            <a:endParaRPr lang="en-IN" dirty="0"/>
          </a:p>
        </p:txBody>
      </p:sp>
      <p:sp>
        <p:nvSpPr>
          <p:cNvPr id="6" name="TextBox 5">
            <a:extLst>
              <a:ext uri="{FF2B5EF4-FFF2-40B4-BE49-F238E27FC236}">
                <a16:creationId xmlns:a16="http://schemas.microsoft.com/office/drawing/2014/main" id="{C6F7F489-64BB-45C8-9252-F0646A1A1149}"/>
              </a:ext>
            </a:extLst>
          </p:cNvPr>
          <p:cNvSpPr txBox="1"/>
          <p:nvPr/>
        </p:nvSpPr>
        <p:spPr>
          <a:xfrm>
            <a:off x="4945380" y="4866166"/>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76A38083-3472-424B-B6A7-7BFFC53BDB87}"/>
              </a:ext>
            </a:extLst>
          </p:cNvPr>
          <p:cNvSpPr txBox="1"/>
          <p:nvPr/>
        </p:nvSpPr>
        <p:spPr>
          <a:xfrm rot="16200000">
            <a:off x="264211" y="2113114"/>
            <a:ext cx="1391819" cy="307777"/>
          </a:xfrm>
          <a:prstGeom prst="rect">
            <a:avLst/>
          </a:prstGeom>
          <a:noFill/>
        </p:spPr>
        <p:txBody>
          <a:bodyPr wrap="square" rtlCol="0">
            <a:spAutoFit/>
          </a:bodyPr>
          <a:lstStyle/>
          <a:p>
            <a:r>
              <a:rPr lang="en-US" dirty="0"/>
              <a:t>(bps )</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a:stretch/>
        </p:blipFill>
        <p:spPr>
          <a:xfrm>
            <a:off x="-228600" y="1025675"/>
            <a:ext cx="8839200" cy="4194016"/>
          </a:xfrm>
          <a:prstGeom prst="rect">
            <a:avLst/>
          </a:prstGeom>
          <a:noFill/>
          <a:ln>
            <a:noFill/>
          </a:ln>
        </p:spPr>
      </p:pic>
      <p:sp>
        <p:nvSpPr>
          <p:cNvPr id="251" name="Google Shape;251;p28"/>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8"/>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5" name="TextBox 4">
            <a:extLst>
              <a:ext uri="{FF2B5EF4-FFF2-40B4-BE49-F238E27FC236}">
                <a16:creationId xmlns:a16="http://schemas.microsoft.com/office/drawing/2014/main" id="{59C18A0C-29D2-4259-AD39-3A683CD99191}"/>
              </a:ext>
            </a:extLst>
          </p:cNvPr>
          <p:cNvSpPr txBox="1"/>
          <p:nvPr/>
        </p:nvSpPr>
        <p:spPr>
          <a:xfrm>
            <a:off x="4277807" y="933303"/>
            <a:ext cx="965513" cy="307777"/>
          </a:xfrm>
          <a:prstGeom prst="rect">
            <a:avLst/>
          </a:prstGeom>
          <a:noFill/>
        </p:spPr>
        <p:txBody>
          <a:bodyPr wrap="square" rtlCol="0">
            <a:spAutoFit/>
          </a:bodyPr>
          <a:lstStyle/>
          <a:p>
            <a:r>
              <a:rPr lang="en-US" dirty="0"/>
              <a:t>Figure 7</a:t>
            </a:r>
            <a:endParaRPr lang="en-IN" dirty="0"/>
          </a:p>
        </p:txBody>
      </p:sp>
      <p:sp>
        <p:nvSpPr>
          <p:cNvPr id="6" name="TextBox 5">
            <a:extLst>
              <a:ext uri="{FF2B5EF4-FFF2-40B4-BE49-F238E27FC236}">
                <a16:creationId xmlns:a16="http://schemas.microsoft.com/office/drawing/2014/main" id="{B6E7DCEE-2E7F-4A09-93BB-AEFF24CDE97E}"/>
              </a:ext>
            </a:extLst>
          </p:cNvPr>
          <p:cNvSpPr txBox="1"/>
          <p:nvPr/>
        </p:nvSpPr>
        <p:spPr>
          <a:xfrm>
            <a:off x="4404360" y="4835723"/>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36F1E4B7-E42B-404C-A4E1-80C34CF49635}"/>
              </a:ext>
            </a:extLst>
          </p:cNvPr>
          <p:cNvSpPr txBox="1"/>
          <p:nvPr/>
        </p:nvSpPr>
        <p:spPr>
          <a:xfrm rot="16200000">
            <a:off x="-93929" y="2048021"/>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aphicFrame>
        <p:nvGraphicFramePr>
          <p:cNvPr id="85" name="Google Shape;85;p15"/>
          <p:cNvGraphicFramePr/>
          <p:nvPr>
            <p:extLst>
              <p:ext uri="{D42A27DB-BD31-4B8C-83A1-F6EECF244321}">
                <p14:modId xmlns:p14="http://schemas.microsoft.com/office/powerpoint/2010/main" val="329274306"/>
              </p:ext>
            </p:extLst>
          </p:nvPr>
        </p:nvGraphicFramePr>
        <p:xfrm>
          <a:off x="878725" y="720250"/>
          <a:ext cx="7707350" cy="4139625"/>
        </p:xfrm>
        <a:graphic>
          <a:graphicData uri="http://schemas.openxmlformats.org/drawingml/2006/table">
            <a:tbl>
              <a:tblPr>
                <a:noFill/>
                <a:tableStyleId>{75EA1ED5-8C5E-4327-B112-E681B1F0F85F}</a:tableStyleId>
              </a:tblPr>
              <a:tblGrid>
                <a:gridCol w="3853675">
                  <a:extLst>
                    <a:ext uri="{9D8B030D-6E8A-4147-A177-3AD203B41FA5}">
                      <a16:colId xmlns:a16="http://schemas.microsoft.com/office/drawing/2014/main" val="20000"/>
                    </a:ext>
                  </a:extLst>
                </a:gridCol>
                <a:gridCol w="3853675">
                  <a:extLst>
                    <a:ext uri="{9D8B030D-6E8A-4147-A177-3AD203B41FA5}">
                      <a16:colId xmlns:a16="http://schemas.microsoft.com/office/drawing/2014/main" val="20001"/>
                    </a:ext>
                  </a:extLst>
                </a:gridCol>
              </a:tblGrid>
              <a:tr h="350850">
                <a:tc>
                  <a:txBody>
                    <a:bodyPr/>
                    <a:lstStyle/>
                    <a:p>
                      <a:pPr marL="0" lvl="0" indent="0" algn="ctr" rtl="0">
                        <a:lnSpc>
                          <a:spcPct val="115000"/>
                        </a:lnSpc>
                        <a:spcBef>
                          <a:spcPts val="0"/>
                        </a:spcBef>
                        <a:spcAft>
                          <a:spcPts val="0"/>
                        </a:spcAft>
                        <a:buNone/>
                      </a:pPr>
                      <a:r>
                        <a:rPr lang="en" sz="1700" b="1">
                          <a:latin typeface="Lato"/>
                          <a:ea typeface="Lato"/>
                          <a:cs typeface="Lato"/>
                          <a:sym typeface="Lato"/>
                        </a:rPr>
                        <a:t>Item</a:t>
                      </a:r>
                      <a:endParaRPr sz="1700" b="1">
                        <a:latin typeface="Lato"/>
                        <a:ea typeface="Lato"/>
                        <a:cs typeface="Lato"/>
                        <a:sym typeface="Lato"/>
                      </a:endParaRPr>
                    </a:p>
                  </a:txBody>
                  <a:tcPr marL="28575" marR="28575" marT="19050" marB="19050" anchor="b">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700" b="1">
                          <a:latin typeface="Lato"/>
                          <a:ea typeface="Lato"/>
                          <a:cs typeface="Lato"/>
                          <a:sym typeface="Lato"/>
                        </a:rPr>
                        <a:t>Slide Number</a:t>
                      </a:r>
                      <a:endParaRPr sz="1700" b="1">
                        <a:latin typeface="Lato"/>
                        <a:ea typeface="Lato"/>
                        <a:cs typeface="Lato"/>
                        <a:sym typeface="Lato"/>
                      </a:endParaRPr>
                    </a:p>
                  </a:txBody>
                  <a:tcPr marL="28575" marR="28575" marT="19050" marB="19050" anchor="b">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Problem Statement and Objectives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3 </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Introduction</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Literature survey</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6</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Proposed Model</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7</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Results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17</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Discussions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41</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Conclusions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44</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Future scope</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45</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References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46</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86" name="Google Shape;86;p15"/>
          <p:cNvSpPr txBox="1"/>
          <p:nvPr/>
        </p:nvSpPr>
        <p:spPr>
          <a:xfrm>
            <a:off x="1133875" y="0"/>
            <a:ext cx="70335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600" b="1" dirty="0">
                <a:solidFill>
                  <a:schemeClr val="dk1"/>
                </a:solidFill>
                <a:latin typeface="Raleway"/>
                <a:ea typeface="Raleway"/>
                <a:cs typeface="Raleway"/>
                <a:sym typeface="Raleway"/>
              </a:rPr>
              <a:t>    </a:t>
            </a:r>
            <a:r>
              <a:rPr lang="en" sz="3600" b="1" u="sng" dirty="0">
                <a:solidFill>
                  <a:schemeClr val="dk1"/>
                </a:solidFill>
                <a:latin typeface="Raleway"/>
                <a:ea typeface="Raleway"/>
                <a:cs typeface="Raleway"/>
                <a:sym typeface="Raleway"/>
              </a:rPr>
              <a:t>Table of contents</a:t>
            </a:r>
            <a:endParaRPr sz="2400" b="1" u="sng" dirty="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7"/>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7"/>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01" name="Google Shape;201;p27"/>
          <p:cNvPicPr preferRelativeResize="0"/>
          <p:nvPr/>
        </p:nvPicPr>
        <p:blipFill>
          <a:blip r:embed="rId3">
            <a:alphaModFix/>
          </a:blip>
          <a:stretch>
            <a:fillRect/>
          </a:stretch>
        </p:blipFill>
        <p:spPr>
          <a:xfrm>
            <a:off x="152400" y="1598100"/>
            <a:ext cx="8304036" cy="3240600"/>
          </a:xfrm>
          <a:prstGeom prst="rect">
            <a:avLst/>
          </a:prstGeom>
          <a:noFill/>
          <a:ln>
            <a:noFill/>
          </a:ln>
        </p:spPr>
      </p:pic>
      <p:sp>
        <p:nvSpPr>
          <p:cNvPr id="6" name="TextBox 5">
            <a:extLst>
              <a:ext uri="{FF2B5EF4-FFF2-40B4-BE49-F238E27FC236}">
                <a16:creationId xmlns:a16="http://schemas.microsoft.com/office/drawing/2014/main" id="{97FCAECF-AB72-4B7B-961B-2C9A85892C70}"/>
              </a:ext>
            </a:extLst>
          </p:cNvPr>
          <p:cNvSpPr txBox="1"/>
          <p:nvPr/>
        </p:nvSpPr>
        <p:spPr>
          <a:xfrm>
            <a:off x="4304418" y="1198223"/>
            <a:ext cx="965513" cy="307777"/>
          </a:xfrm>
          <a:prstGeom prst="rect">
            <a:avLst/>
          </a:prstGeom>
          <a:noFill/>
        </p:spPr>
        <p:txBody>
          <a:bodyPr wrap="square" rtlCol="0">
            <a:spAutoFit/>
          </a:bodyPr>
          <a:lstStyle/>
          <a:p>
            <a:r>
              <a:rPr lang="en-US" dirty="0"/>
              <a:t>Figure 8</a:t>
            </a:r>
            <a:endParaRPr lang="en-IN" dirty="0"/>
          </a:p>
        </p:txBody>
      </p:sp>
      <p:sp>
        <p:nvSpPr>
          <p:cNvPr id="7" name="TextBox 6">
            <a:extLst>
              <a:ext uri="{FF2B5EF4-FFF2-40B4-BE49-F238E27FC236}">
                <a16:creationId xmlns:a16="http://schemas.microsoft.com/office/drawing/2014/main" id="{B4BCD3AA-CB6C-47A3-9302-85FB3EDD4210}"/>
              </a:ext>
            </a:extLst>
          </p:cNvPr>
          <p:cNvSpPr txBox="1"/>
          <p:nvPr/>
        </p:nvSpPr>
        <p:spPr>
          <a:xfrm>
            <a:off x="4640580" y="4623023"/>
            <a:ext cx="1051560" cy="307777"/>
          </a:xfrm>
          <a:prstGeom prst="rect">
            <a:avLst/>
          </a:prstGeom>
          <a:noFill/>
        </p:spPr>
        <p:txBody>
          <a:bodyPr wrap="square" rtlCol="0">
            <a:spAutoFit/>
          </a:bodyPr>
          <a:lstStyle/>
          <a:p>
            <a:r>
              <a:rPr lang="en-US" dirty="0"/>
              <a:t>(m </a:t>
            </a:r>
            <a:r>
              <a:rPr lang="en-US" dirty="0">
                <a:cs typeface="Angsana New" panose="02020603050405020304" pitchFamily="18" charset="-34"/>
              </a:rPr>
              <a:t>)</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8"/>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Throughput with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08" name="Google Shape;208;p28"/>
          <p:cNvPicPr preferRelativeResize="0"/>
          <p:nvPr/>
        </p:nvPicPr>
        <p:blipFill>
          <a:blip r:embed="rId3">
            <a:alphaModFix/>
          </a:blip>
          <a:stretch>
            <a:fillRect/>
          </a:stretch>
        </p:blipFill>
        <p:spPr>
          <a:xfrm>
            <a:off x="430300" y="1802850"/>
            <a:ext cx="8304036" cy="3240600"/>
          </a:xfrm>
          <a:prstGeom prst="rect">
            <a:avLst/>
          </a:prstGeom>
          <a:noFill/>
          <a:ln>
            <a:noFill/>
          </a:ln>
        </p:spPr>
      </p:pic>
      <p:sp>
        <p:nvSpPr>
          <p:cNvPr id="5" name="TextBox 4">
            <a:extLst>
              <a:ext uri="{FF2B5EF4-FFF2-40B4-BE49-F238E27FC236}">
                <a16:creationId xmlns:a16="http://schemas.microsoft.com/office/drawing/2014/main" id="{83FCB039-2B94-40EA-A287-7444366952E3}"/>
              </a:ext>
            </a:extLst>
          </p:cNvPr>
          <p:cNvSpPr txBox="1"/>
          <p:nvPr/>
        </p:nvSpPr>
        <p:spPr>
          <a:xfrm>
            <a:off x="4285427" y="1321923"/>
            <a:ext cx="965513" cy="307777"/>
          </a:xfrm>
          <a:prstGeom prst="rect">
            <a:avLst/>
          </a:prstGeom>
          <a:noFill/>
        </p:spPr>
        <p:txBody>
          <a:bodyPr wrap="square" rtlCol="0">
            <a:spAutoFit/>
          </a:bodyPr>
          <a:lstStyle/>
          <a:p>
            <a:r>
              <a:rPr lang="en-US" dirty="0"/>
              <a:t>Figure 9</a:t>
            </a:r>
            <a:endParaRPr lang="en-IN" dirty="0"/>
          </a:p>
        </p:txBody>
      </p:sp>
      <p:sp>
        <p:nvSpPr>
          <p:cNvPr id="6" name="TextBox 5">
            <a:extLst>
              <a:ext uri="{FF2B5EF4-FFF2-40B4-BE49-F238E27FC236}">
                <a16:creationId xmlns:a16="http://schemas.microsoft.com/office/drawing/2014/main" id="{1A86943B-76DC-4A7A-8137-8BEDBB5B3ED8}"/>
              </a:ext>
            </a:extLst>
          </p:cNvPr>
          <p:cNvSpPr txBox="1"/>
          <p:nvPr/>
        </p:nvSpPr>
        <p:spPr>
          <a:xfrm>
            <a:off x="4899660" y="4835723"/>
            <a:ext cx="1051560" cy="307777"/>
          </a:xfrm>
          <a:prstGeom prst="rect">
            <a:avLst/>
          </a:prstGeom>
          <a:noFill/>
        </p:spPr>
        <p:txBody>
          <a:bodyPr wrap="square" rtlCol="0">
            <a:spAutoFit/>
          </a:bodyPr>
          <a:lstStyle/>
          <a:p>
            <a:r>
              <a:rPr lang="en-US" dirty="0"/>
              <a:t>(m</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395CA492-C99B-46F4-84BE-3DAA435D75E5}"/>
              </a:ext>
            </a:extLst>
          </p:cNvPr>
          <p:cNvSpPr txBox="1"/>
          <p:nvPr/>
        </p:nvSpPr>
        <p:spPr>
          <a:xfrm rot="16200000">
            <a:off x="355651" y="2244821"/>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p:nvPr/>
        </p:nvSpPr>
        <p:spPr>
          <a:xfrm>
            <a:off x="6205450" y="-3048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9"/>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15" name="Google Shape;215;p29"/>
          <p:cNvPicPr preferRelativeResize="0"/>
          <p:nvPr/>
        </p:nvPicPr>
        <p:blipFill>
          <a:blip r:embed="rId3">
            <a:alphaModFix/>
          </a:blip>
          <a:stretch>
            <a:fillRect/>
          </a:stretch>
        </p:blipFill>
        <p:spPr>
          <a:xfrm>
            <a:off x="177375" y="1506005"/>
            <a:ext cx="9143999" cy="3568390"/>
          </a:xfrm>
          <a:prstGeom prst="rect">
            <a:avLst/>
          </a:prstGeom>
          <a:noFill/>
          <a:ln>
            <a:noFill/>
          </a:ln>
        </p:spPr>
      </p:pic>
      <p:sp>
        <p:nvSpPr>
          <p:cNvPr id="5" name="TextBox 4">
            <a:extLst>
              <a:ext uri="{FF2B5EF4-FFF2-40B4-BE49-F238E27FC236}">
                <a16:creationId xmlns:a16="http://schemas.microsoft.com/office/drawing/2014/main" id="{F2BFAC64-CE9E-4C73-A710-4F30C2A73BF5}"/>
              </a:ext>
            </a:extLst>
          </p:cNvPr>
          <p:cNvSpPr txBox="1"/>
          <p:nvPr/>
        </p:nvSpPr>
        <p:spPr>
          <a:xfrm>
            <a:off x="4361627" y="1220804"/>
            <a:ext cx="965513" cy="307777"/>
          </a:xfrm>
          <a:prstGeom prst="rect">
            <a:avLst/>
          </a:prstGeom>
          <a:noFill/>
        </p:spPr>
        <p:txBody>
          <a:bodyPr wrap="square" rtlCol="0">
            <a:spAutoFit/>
          </a:bodyPr>
          <a:lstStyle/>
          <a:p>
            <a:r>
              <a:rPr lang="en-US" dirty="0"/>
              <a:t>Figure 10</a:t>
            </a:r>
            <a:endParaRPr lang="en-IN" dirty="0"/>
          </a:p>
        </p:txBody>
      </p:sp>
      <p:sp>
        <p:nvSpPr>
          <p:cNvPr id="6" name="TextBox 5">
            <a:extLst>
              <a:ext uri="{FF2B5EF4-FFF2-40B4-BE49-F238E27FC236}">
                <a16:creationId xmlns:a16="http://schemas.microsoft.com/office/drawing/2014/main" id="{7F7A6CFE-34EA-4C4C-9DDC-97D1390A9C52}"/>
              </a:ext>
            </a:extLst>
          </p:cNvPr>
          <p:cNvSpPr txBox="1"/>
          <p:nvPr/>
        </p:nvSpPr>
        <p:spPr>
          <a:xfrm>
            <a:off x="5090160" y="4835723"/>
            <a:ext cx="1051560" cy="307777"/>
          </a:xfrm>
          <a:prstGeom prst="rect">
            <a:avLst/>
          </a:prstGeom>
          <a:noFill/>
        </p:spPr>
        <p:txBody>
          <a:bodyPr wrap="square" rtlCol="0">
            <a:spAutoFit/>
          </a:bodyPr>
          <a:lstStyle/>
          <a:p>
            <a:r>
              <a:rPr lang="en-US" dirty="0"/>
              <a:t>(m</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122C7C9E-3245-413C-84C2-1CAA283670DA}"/>
              </a:ext>
            </a:extLst>
          </p:cNvPr>
          <p:cNvSpPr txBox="1"/>
          <p:nvPr/>
        </p:nvSpPr>
        <p:spPr>
          <a:xfrm rot="16200000">
            <a:off x="73711" y="1868282"/>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p:nvPr/>
        </p:nvSpPr>
        <p:spPr>
          <a:xfrm>
            <a:off x="166269" y="28616"/>
            <a:ext cx="8239800" cy="76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3000"/>
              <a:buFont typeface="Raleway"/>
              <a:buNone/>
            </a:pPr>
            <a:r>
              <a:rPr lang="en" sz="3600" b="1" i="0" u="none" strike="noStrike" cap="none">
                <a:solidFill>
                  <a:schemeClr val="dk1"/>
                </a:solidFill>
                <a:latin typeface="Raleway"/>
                <a:ea typeface="Raleway"/>
                <a:cs typeface="Raleway"/>
                <a:sym typeface="Raleway"/>
              </a:rPr>
              <a:t>Mathematical derivations for </a:t>
            </a:r>
            <a:r>
              <a:rPr lang="en" sz="3600" b="1">
                <a:solidFill>
                  <a:schemeClr val="dk1"/>
                </a:solidFill>
                <a:latin typeface="Raleway"/>
                <a:ea typeface="Raleway"/>
                <a:cs typeface="Raleway"/>
                <a:sym typeface="Raleway"/>
              </a:rPr>
              <a:t>Nakagami</a:t>
            </a:r>
            <a:r>
              <a:rPr lang="en" sz="3600" b="1" i="0" u="none" strike="noStrike" cap="none">
                <a:solidFill>
                  <a:schemeClr val="dk1"/>
                </a:solidFill>
                <a:latin typeface="Raleway"/>
                <a:ea typeface="Raleway"/>
                <a:cs typeface="Raleway"/>
                <a:sym typeface="Raleway"/>
              </a:rPr>
              <a:t> model</a:t>
            </a:r>
            <a:endParaRPr sz="2400" b="1" i="0" u="none" strike="noStrike" cap="none">
              <a:solidFill>
                <a:schemeClr val="dk2"/>
              </a:solidFill>
              <a:latin typeface="Raleway"/>
              <a:ea typeface="Raleway"/>
              <a:cs typeface="Raleway"/>
              <a:sym typeface="Raleway"/>
            </a:endParaRPr>
          </a:p>
        </p:txBody>
      </p:sp>
      <p:pic>
        <p:nvPicPr>
          <p:cNvPr id="147" name="Google Shape;147;p21"/>
          <p:cNvPicPr preferRelativeResize="0"/>
          <p:nvPr/>
        </p:nvPicPr>
        <p:blipFill>
          <a:blip r:embed="rId3">
            <a:alphaModFix/>
          </a:blip>
          <a:stretch>
            <a:fillRect/>
          </a:stretch>
        </p:blipFill>
        <p:spPr>
          <a:xfrm>
            <a:off x="562515" y="1389175"/>
            <a:ext cx="5045727" cy="1182575"/>
          </a:xfrm>
          <a:prstGeom prst="rect">
            <a:avLst/>
          </a:prstGeom>
          <a:noFill/>
          <a:ln>
            <a:noFill/>
          </a:ln>
        </p:spPr>
      </p:pic>
      <p:pic>
        <p:nvPicPr>
          <p:cNvPr id="148" name="Google Shape;148;p21"/>
          <p:cNvPicPr preferRelativeResize="0"/>
          <p:nvPr/>
        </p:nvPicPr>
        <p:blipFill>
          <a:blip r:embed="rId4">
            <a:alphaModFix/>
          </a:blip>
          <a:stretch>
            <a:fillRect/>
          </a:stretch>
        </p:blipFill>
        <p:spPr>
          <a:xfrm>
            <a:off x="7599115" y="1596461"/>
            <a:ext cx="1073160" cy="768000"/>
          </a:xfrm>
          <a:prstGeom prst="rect">
            <a:avLst/>
          </a:prstGeom>
          <a:noFill/>
          <a:ln>
            <a:noFill/>
          </a:ln>
        </p:spPr>
      </p:pic>
      <p:sp>
        <p:nvSpPr>
          <p:cNvPr id="149" name="Google Shape;149;p21"/>
          <p:cNvSpPr txBox="1"/>
          <p:nvPr/>
        </p:nvSpPr>
        <p:spPr>
          <a:xfrm>
            <a:off x="5070625" y="3866250"/>
            <a:ext cx="49710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0" name="Google Shape;150;p21"/>
          <p:cNvSpPr/>
          <p:nvPr/>
        </p:nvSpPr>
        <p:spPr>
          <a:xfrm>
            <a:off x="7598490" y="1596550"/>
            <a:ext cx="1095900" cy="7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txBox="1"/>
          <p:nvPr/>
        </p:nvSpPr>
        <p:spPr>
          <a:xfrm>
            <a:off x="562515" y="2571750"/>
            <a:ext cx="42084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First integrating wrt ‘x’ keeping ‘y’ constant </a:t>
            </a:r>
            <a:endParaRPr>
              <a:latin typeface="Lato"/>
              <a:ea typeface="Lato"/>
              <a:cs typeface="Lato"/>
              <a:sym typeface="Lato"/>
            </a:endParaRPr>
          </a:p>
        </p:txBody>
      </p:sp>
      <p:pic>
        <p:nvPicPr>
          <p:cNvPr id="152" name="Google Shape;152;p21"/>
          <p:cNvPicPr preferRelativeResize="0"/>
          <p:nvPr/>
        </p:nvPicPr>
        <p:blipFill>
          <a:blip r:embed="rId5">
            <a:alphaModFix/>
          </a:blip>
          <a:stretch>
            <a:fillRect/>
          </a:stretch>
        </p:blipFill>
        <p:spPr>
          <a:xfrm>
            <a:off x="623165" y="2968775"/>
            <a:ext cx="4497800" cy="1477375"/>
          </a:xfrm>
          <a:prstGeom prst="rect">
            <a:avLst/>
          </a:prstGeom>
          <a:noFill/>
          <a:ln>
            <a:noFill/>
          </a:ln>
        </p:spPr>
      </p:pic>
      <p:sp>
        <p:nvSpPr>
          <p:cNvPr id="153" name="Google Shape;153;p21"/>
          <p:cNvSpPr txBox="1"/>
          <p:nvPr/>
        </p:nvSpPr>
        <p:spPr>
          <a:xfrm>
            <a:off x="717640" y="4580675"/>
            <a:ext cx="4890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Using formula from Tables of Integrals equation 3.381</a:t>
            </a:r>
            <a:endParaRPr>
              <a:latin typeface="Lato"/>
              <a:ea typeface="Lato"/>
              <a:cs typeface="Lato"/>
              <a:sym typeface="Lato"/>
            </a:endParaRPr>
          </a:p>
        </p:txBody>
      </p:sp>
      <p:cxnSp>
        <p:nvCxnSpPr>
          <p:cNvPr id="10" name="Google Shape;150;p19">
            <a:extLst>
              <a:ext uri="{FF2B5EF4-FFF2-40B4-BE49-F238E27FC236}">
                <a16:creationId xmlns:a16="http://schemas.microsoft.com/office/drawing/2014/main" id="{8D74CC7C-86BD-4A27-82D0-7DE6FF160A04}"/>
              </a:ext>
            </a:extLst>
          </p:cNvPr>
          <p:cNvCxnSpPr/>
          <p:nvPr/>
        </p:nvCxnSpPr>
        <p:spPr>
          <a:xfrm>
            <a:off x="4841403" y="2185620"/>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1" name="Google Shape;151;p19">
            <a:extLst>
              <a:ext uri="{FF2B5EF4-FFF2-40B4-BE49-F238E27FC236}">
                <a16:creationId xmlns:a16="http://schemas.microsoft.com/office/drawing/2014/main" id="{2BFDCAA4-DADD-4B67-B957-B448B30D28B9}"/>
              </a:ext>
            </a:extLst>
          </p:cNvPr>
          <p:cNvSpPr txBox="1"/>
          <p:nvPr/>
        </p:nvSpPr>
        <p:spPr>
          <a:xfrm>
            <a:off x="6349030" y="1996631"/>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(1)</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708660" y="152400"/>
            <a:ext cx="6854476" cy="1949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1924335" y="2101875"/>
            <a:ext cx="2558151" cy="662625"/>
          </a:xfrm>
          <a:prstGeom prst="rect">
            <a:avLst/>
          </a:prstGeom>
          <a:noFill/>
          <a:ln>
            <a:noFill/>
          </a:ln>
        </p:spPr>
      </p:pic>
      <p:sp>
        <p:nvSpPr>
          <p:cNvPr id="160" name="Google Shape;160;p22"/>
          <p:cNvSpPr txBox="1"/>
          <p:nvPr/>
        </p:nvSpPr>
        <p:spPr>
          <a:xfrm>
            <a:off x="851760" y="2712650"/>
            <a:ext cx="29046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Lato"/>
                <a:ea typeface="Lato"/>
                <a:cs typeface="Lato"/>
                <a:sym typeface="Lato"/>
              </a:rPr>
              <a:t>Now integrating wrt ‘y’</a:t>
            </a:r>
            <a:endParaRPr sz="1600" dirty="0">
              <a:latin typeface="Lato"/>
              <a:ea typeface="Lato"/>
              <a:cs typeface="Lato"/>
              <a:sym typeface="Lato"/>
            </a:endParaRPr>
          </a:p>
        </p:txBody>
      </p:sp>
      <p:pic>
        <p:nvPicPr>
          <p:cNvPr id="161" name="Google Shape;161;p22"/>
          <p:cNvPicPr preferRelativeResize="0"/>
          <p:nvPr/>
        </p:nvPicPr>
        <p:blipFill>
          <a:blip r:embed="rId5">
            <a:alphaModFix/>
          </a:blip>
          <a:stretch>
            <a:fillRect/>
          </a:stretch>
        </p:blipFill>
        <p:spPr>
          <a:xfrm>
            <a:off x="886960" y="3144950"/>
            <a:ext cx="6916148" cy="1693750"/>
          </a:xfrm>
          <a:prstGeom prst="rect">
            <a:avLst/>
          </a:prstGeom>
          <a:noFill/>
          <a:ln>
            <a:noFill/>
          </a:ln>
        </p:spPr>
      </p:pic>
      <p:cxnSp>
        <p:nvCxnSpPr>
          <p:cNvPr id="6" name="Google Shape;150;p19">
            <a:extLst>
              <a:ext uri="{FF2B5EF4-FFF2-40B4-BE49-F238E27FC236}">
                <a16:creationId xmlns:a16="http://schemas.microsoft.com/office/drawing/2014/main" id="{7B26C644-B173-47B4-8B92-726702FAC2D9}"/>
              </a:ext>
            </a:extLst>
          </p:cNvPr>
          <p:cNvCxnSpPr/>
          <p:nvPr/>
        </p:nvCxnSpPr>
        <p:spPr>
          <a:xfrm>
            <a:off x="5712038" y="2369901"/>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7" name="Google Shape;151;p19">
            <a:extLst>
              <a:ext uri="{FF2B5EF4-FFF2-40B4-BE49-F238E27FC236}">
                <a16:creationId xmlns:a16="http://schemas.microsoft.com/office/drawing/2014/main" id="{3D456F48-F1CE-4EA5-B7CE-621352243007}"/>
              </a:ext>
            </a:extLst>
          </p:cNvPr>
          <p:cNvSpPr txBox="1"/>
          <p:nvPr/>
        </p:nvSpPr>
        <p:spPr>
          <a:xfrm>
            <a:off x="7219665" y="2180912"/>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(2)</a:t>
            </a:r>
            <a:endParaRPr b="1"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a:blip r:embed="rId3">
            <a:alphaModFix/>
          </a:blip>
          <a:stretch>
            <a:fillRect/>
          </a:stretch>
        </p:blipFill>
        <p:spPr>
          <a:xfrm>
            <a:off x="152400" y="152400"/>
            <a:ext cx="3442499" cy="833650"/>
          </a:xfrm>
          <a:prstGeom prst="rect">
            <a:avLst/>
          </a:prstGeom>
          <a:noFill/>
          <a:ln>
            <a:noFill/>
          </a:ln>
        </p:spPr>
      </p:pic>
      <p:sp>
        <p:nvSpPr>
          <p:cNvPr id="167" name="Google Shape;167;p23"/>
          <p:cNvSpPr txBox="1"/>
          <p:nvPr/>
        </p:nvSpPr>
        <p:spPr>
          <a:xfrm>
            <a:off x="3635700" y="310700"/>
            <a:ext cx="1872600" cy="3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s is +ve integer </a:t>
            </a:r>
            <a:endParaRPr sz="1800">
              <a:latin typeface="Lato"/>
              <a:ea typeface="Lato"/>
              <a:cs typeface="Lato"/>
              <a:sym typeface="Lato"/>
            </a:endParaRPr>
          </a:p>
        </p:txBody>
      </p:sp>
      <p:pic>
        <p:nvPicPr>
          <p:cNvPr id="168" name="Google Shape;168;p23"/>
          <p:cNvPicPr preferRelativeResize="0"/>
          <p:nvPr/>
        </p:nvPicPr>
        <p:blipFill>
          <a:blip r:embed="rId4">
            <a:alphaModFix/>
          </a:blip>
          <a:stretch>
            <a:fillRect/>
          </a:stretch>
        </p:blipFill>
        <p:spPr>
          <a:xfrm>
            <a:off x="57300" y="1310955"/>
            <a:ext cx="8839198" cy="1164317"/>
          </a:xfrm>
          <a:prstGeom prst="rect">
            <a:avLst/>
          </a:prstGeom>
          <a:noFill/>
          <a:ln>
            <a:noFill/>
          </a:ln>
        </p:spPr>
      </p:pic>
      <p:pic>
        <p:nvPicPr>
          <p:cNvPr id="169" name="Google Shape;169;p23"/>
          <p:cNvPicPr preferRelativeResize="0"/>
          <p:nvPr/>
        </p:nvPicPr>
        <p:blipFill>
          <a:blip r:embed="rId5">
            <a:alphaModFix/>
          </a:blip>
          <a:stretch>
            <a:fillRect/>
          </a:stretch>
        </p:blipFill>
        <p:spPr>
          <a:xfrm>
            <a:off x="57300" y="2728917"/>
            <a:ext cx="8839199" cy="841828"/>
          </a:xfrm>
          <a:prstGeom prst="rect">
            <a:avLst/>
          </a:prstGeom>
          <a:noFill/>
          <a:ln>
            <a:noFill/>
          </a:ln>
        </p:spPr>
      </p:pic>
      <p:sp>
        <p:nvSpPr>
          <p:cNvPr id="170" name="Google Shape;170;p23"/>
          <p:cNvSpPr txBox="1"/>
          <p:nvPr/>
        </p:nvSpPr>
        <p:spPr>
          <a:xfrm>
            <a:off x="264775" y="3895650"/>
            <a:ext cx="5056800" cy="3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Using formula from Tables of Integrals equation 3.478</a:t>
            </a:r>
            <a:endParaRPr dirty="0">
              <a:latin typeface="Lato"/>
              <a:ea typeface="Lato"/>
              <a:cs typeface="Lato"/>
              <a:sym typeface="Lato"/>
            </a:endParaRPr>
          </a:p>
        </p:txBody>
      </p:sp>
      <p:pic>
        <p:nvPicPr>
          <p:cNvPr id="171" name="Google Shape;171;p23"/>
          <p:cNvPicPr preferRelativeResize="0"/>
          <p:nvPr/>
        </p:nvPicPr>
        <p:blipFill>
          <a:blip r:embed="rId6">
            <a:alphaModFix/>
          </a:blip>
          <a:stretch>
            <a:fillRect/>
          </a:stretch>
        </p:blipFill>
        <p:spPr>
          <a:xfrm>
            <a:off x="264775" y="4281000"/>
            <a:ext cx="6249352" cy="723000"/>
          </a:xfrm>
          <a:prstGeom prst="rect">
            <a:avLst/>
          </a:prstGeom>
          <a:noFill/>
          <a:ln>
            <a:noFill/>
          </a:ln>
        </p:spPr>
      </p:pic>
      <p:cxnSp>
        <p:nvCxnSpPr>
          <p:cNvPr id="8" name="Google Shape;150;p19">
            <a:extLst>
              <a:ext uri="{FF2B5EF4-FFF2-40B4-BE49-F238E27FC236}">
                <a16:creationId xmlns:a16="http://schemas.microsoft.com/office/drawing/2014/main" id="{AEECE1A3-4D67-4CDE-8C28-CFECD336CB15}"/>
              </a:ext>
            </a:extLst>
          </p:cNvPr>
          <p:cNvCxnSpPr/>
          <p:nvPr/>
        </p:nvCxnSpPr>
        <p:spPr>
          <a:xfrm>
            <a:off x="6266343" y="3645895"/>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9" name="Google Shape;151;p19">
            <a:extLst>
              <a:ext uri="{FF2B5EF4-FFF2-40B4-BE49-F238E27FC236}">
                <a16:creationId xmlns:a16="http://schemas.microsoft.com/office/drawing/2014/main" id="{C84C9791-C294-4B12-A4FD-5B9D708D8AED}"/>
              </a:ext>
            </a:extLst>
          </p:cNvPr>
          <p:cNvSpPr txBox="1"/>
          <p:nvPr/>
        </p:nvSpPr>
        <p:spPr>
          <a:xfrm>
            <a:off x="7773970" y="3456906"/>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(3)</a:t>
            </a:r>
            <a:endParaRPr b="1" dirty="0">
              <a:latin typeface="Lato"/>
              <a:ea typeface="Lato"/>
              <a:cs typeface="Lato"/>
              <a:sym typeface="Lato"/>
            </a:endParaRPr>
          </a:p>
        </p:txBody>
      </p:sp>
      <p:sp>
        <p:nvSpPr>
          <p:cNvPr id="13" name="Google Shape;160;p22">
            <a:extLst>
              <a:ext uri="{FF2B5EF4-FFF2-40B4-BE49-F238E27FC236}">
                <a16:creationId xmlns:a16="http://schemas.microsoft.com/office/drawing/2014/main" id="{794B8B23-F2BF-478D-A5B4-DBAB12C56E71}"/>
              </a:ext>
            </a:extLst>
          </p:cNvPr>
          <p:cNvSpPr txBox="1"/>
          <p:nvPr/>
        </p:nvSpPr>
        <p:spPr>
          <a:xfrm>
            <a:off x="5321574" y="327372"/>
            <a:ext cx="3753845"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latin typeface="Lato"/>
                <a:ea typeface="Lato"/>
                <a:cs typeface="Lato"/>
                <a:sym typeface="Lato"/>
              </a:rPr>
              <a:t>{Substituting the approximation formula}</a:t>
            </a:r>
            <a:endParaRPr sz="1600" dirty="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152400" y="152400"/>
            <a:ext cx="4719724" cy="627400"/>
          </a:xfrm>
          <a:prstGeom prst="rect">
            <a:avLst/>
          </a:prstGeom>
          <a:noFill/>
          <a:ln>
            <a:noFill/>
          </a:ln>
        </p:spPr>
      </p:pic>
      <p:pic>
        <p:nvPicPr>
          <p:cNvPr id="177" name="Google Shape;177;p24"/>
          <p:cNvPicPr preferRelativeResize="0"/>
          <p:nvPr/>
        </p:nvPicPr>
        <p:blipFill>
          <a:blip r:embed="rId4">
            <a:alphaModFix/>
          </a:blip>
          <a:stretch>
            <a:fillRect/>
          </a:stretch>
        </p:blipFill>
        <p:spPr>
          <a:xfrm>
            <a:off x="0" y="1133966"/>
            <a:ext cx="9144000" cy="1653239"/>
          </a:xfrm>
          <a:prstGeom prst="rect">
            <a:avLst/>
          </a:prstGeom>
          <a:noFill/>
          <a:ln>
            <a:noFill/>
          </a:ln>
        </p:spPr>
      </p:pic>
      <p:pic>
        <p:nvPicPr>
          <p:cNvPr id="178" name="Google Shape;178;p24"/>
          <p:cNvPicPr preferRelativeResize="0"/>
          <p:nvPr/>
        </p:nvPicPr>
        <p:blipFill rotWithShape="1">
          <a:blip r:embed="rId5">
            <a:alphaModFix/>
          </a:blip>
          <a:srcRect t="3110" b="-3109"/>
          <a:stretch/>
        </p:blipFill>
        <p:spPr>
          <a:xfrm>
            <a:off x="60960" y="3233670"/>
            <a:ext cx="8839199" cy="1653240"/>
          </a:xfrm>
          <a:prstGeom prst="rect">
            <a:avLst/>
          </a:prstGeom>
          <a:noFill/>
          <a:ln>
            <a:noFill/>
          </a:ln>
        </p:spPr>
      </p:pic>
      <p:cxnSp>
        <p:nvCxnSpPr>
          <p:cNvPr id="7" name="Google Shape;150;p19">
            <a:extLst>
              <a:ext uri="{FF2B5EF4-FFF2-40B4-BE49-F238E27FC236}">
                <a16:creationId xmlns:a16="http://schemas.microsoft.com/office/drawing/2014/main" id="{B59AB5F4-064D-4AFF-8F93-C1262E553CC8}"/>
              </a:ext>
            </a:extLst>
          </p:cNvPr>
          <p:cNvCxnSpPr/>
          <p:nvPr/>
        </p:nvCxnSpPr>
        <p:spPr>
          <a:xfrm>
            <a:off x="6683273" y="5212847"/>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8" name="Google Shape;151;p19">
            <a:extLst>
              <a:ext uri="{FF2B5EF4-FFF2-40B4-BE49-F238E27FC236}">
                <a16:creationId xmlns:a16="http://schemas.microsoft.com/office/drawing/2014/main" id="{DA0F3CD1-CB37-4342-BAD0-3B8F0DC86C04}"/>
              </a:ext>
            </a:extLst>
          </p:cNvPr>
          <p:cNvSpPr txBox="1"/>
          <p:nvPr/>
        </p:nvSpPr>
        <p:spPr>
          <a:xfrm>
            <a:off x="8190900" y="5023858"/>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(4)</a:t>
            </a:r>
            <a:endParaRPr b="1" dirty="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347900" y="1222840"/>
            <a:ext cx="5235401" cy="1359150"/>
          </a:xfrm>
          <a:prstGeom prst="rect">
            <a:avLst/>
          </a:prstGeom>
          <a:noFill/>
          <a:ln>
            <a:noFill/>
          </a:ln>
        </p:spPr>
      </p:pic>
      <p:sp>
        <p:nvSpPr>
          <p:cNvPr id="184" name="Google Shape;184;p25"/>
          <p:cNvSpPr/>
          <p:nvPr/>
        </p:nvSpPr>
        <p:spPr>
          <a:xfrm>
            <a:off x="1330950" y="1224540"/>
            <a:ext cx="5473800" cy="148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0;p19">
            <a:extLst>
              <a:ext uri="{FF2B5EF4-FFF2-40B4-BE49-F238E27FC236}">
                <a16:creationId xmlns:a16="http://schemas.microsoft.com/office/drawing/2014/main" id="{C850C09B-614A-4442-A736-CEF3851DDCED}"/>
              </a:ext>
            </a:extLst>
          </p:cNvPr>
          <p:cNvCxnSpPr/>
          <p:nvPr/>
        </p:nvCxnSpPr>
        <p:spPr>
          <a:xfrm>
            <a:off x="6975003" y="198475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5" name="Google Shape;151;p19">
            <a:extLst>
              <a:ext uri="{FF2B5EF4-FFF2-40B4-BE49-F238E27FC236}">
                <a16:creationId xmlns:a16="http://schemas.microsoft.com/office/drawing/2014/main" id="{F3EB58CA-65CD-40C8-AF20-5149980D1100}"/>
              </a:ext>
            </a:extLst>
          </p:cNvPr>
          <p:cNvSpPr txBox="1"/>
          <p:nvPr/>
        </p:nvSpPr>
        <p:spPr>
          <a:xfrm>
            <a:off x="8482630" y="179576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(5)</a:t>
            </a:r>
            <a:endParaRPr b="1" dirty="0">
              <a:latin typeface="Lato"/>
              <a:ea typeface="Lato"/>
              <a:cs typeface="Lato"/>
              <a:sym typeface="Lato"/>
            </a:endParaRPr>
          </a:p>
        </p:txBody>
      </p:sp>
      <p:sp>
        <p:nvSpPr>
          <p:cNvPr id="6" name="Google Shape;160;p22">
            <a:extLst>
              <a:ext uri="{FF2B5EF4-FFF2-40B4-BE49-F238E27FC236}">
                <a16:creationId xmlns:a16="http://schemas.microsoft.com/office/drawing/2014/main" id="{E3B10CAB-5941-44B0-A76B-2390705FF43E}"/>
              </a:ext>
            </a:extLst>
          </p:cNvPr>
          <p:cNvSpPr txBox="1"/>
          <p:nvPr/>
        </p:nvSpPr>
        <p:spPr>
          <a:xfrm>
            <a:off x="751367" y="3027937"/>
            <a:ext cx="6428466"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latin typeface="Lato"/>
                <a:ea typeface="Lato"/>
                <a:cs typeface="Lato"/>
                <a:sym typeface="Lato"/>
              </a:rPr>
              <a:t>Equation 5 gives us the final outage expression for a </a:t>
            </a:r>
            <a:r>
              <a:rPr lang="en-IN" sz="1600" dirty="0" err="1">
                <a:latin typeface="Lato"/>
                <a:ea typeface="Lato"/>
                <a:cs typeface="Lato"/>
                <a:sym typeface="Lato"/>
              </a:rPr>
              <a:t>Nakagami</a:t>
            </a:r>
            <a:r>
              <a:rPr lang="en-IN" sz="1600" dirty="0">
                <a:latin typeface="Lato"/>
                <a:ea typeface="Lato"/>
                <a:cs typeface="Lato"/>
                <a:sym typeface="Lato"/>
              </a:rPr>
              <a:t> model with the given shape and spread parameters </a:t>
            </a:r>
            <a:endParaRPr sz="1600" dirty="0">
              <a:latin typeface="Lato"/>
              <a:ea typeface="Lato"/>
              <a:cs typeface="Lato"/>
              <a:sym typeface="Lato"/>
            </a:endParaRPr>
          </a:p>
        </p:txBody>
      </p:sp>
      <p:sp>
        <p:nvSpPr>
          <p:cNvPr id="7" name="Google Shape;160;p22">
            <a:extLst>
              <a:ext uri="{FF2B5EF4-FFF2-40B4-BE49-F238E27FC236}">
                <a16:creationId xmlns:a16="http://schemas.microsoft.com/office/drawing/2014/main" id="{60B7752F-0588-4D1C-9A29-01F915A30A56}"/>
              </a:ext>
            </a:extLst>
          </p:cNvPr>
          <p:cNvSpPr txBox="1"/>
          <p:nvPr/>
        </p:nvSpPr>
        <p:spPr>
          <a:xfrm>
            <a:off x="853617" y="227119"/>
            <a:ext cx="6428466"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u="sng" dirty="0">
                <a:latin typeface="Lato"/>
                <a:ea typeface="Lato"/>
                <a:cs typeface="Lato"/>
                <a:sym typeface="Lato"/>
              </a:rPr>
              <a:t>Final Outage Expression</a:t>
            </a:r>
            <a:endParaRPr sz="1600" b="1" u="sng" dirty="0">
              <a:latin typeface="Lato"/>
              <a:ea typeface="Lato"/>
              <a:cs typeface="Lato"/>
              <a:sym typeface="Lato"/>
            </a:endParaRPr>
          </a:p>
        </p:txBody>
      </p:sp>
      <p:sp>
        <p:nvSpPr>
          <p:cNvPr id="2" name="TextBox 1">
            <a:extLst>
              <a:ext uri="{FF2B5EF4-FFF2-40B4-BE49-F238E27FC236}">
                <a16:creationId xmlns:a16="http://schemas.microsoft.com/office/drawing/2014/main" id="{9E98D4F8-3214-4AE2-9A46-5F017650FF92}"/>
              </a:ext>
            </a:extLst>
          </p:cNvPr>
          <p:cNvSpPr txBox="1"/>
          <p:nvPr/>
        </p:nvSpPr>
        <p:spPr>
          <a:xfrm>
            <a:off x="2183846" y="1265224"/>
            <a:ext cx="1658171" cy="369332"/>
          </a:xfrm>
          <a:prstGeom prst="rect">
            <a:avLst/>
          </a:prstGeom>
          <a:noFill/>
        </p:spPr>
        <p:txBody>
          <a:bodyPr wrap="square" rtlCol="0">
            <a:spAutoFit/>
          </a:bodyPr>
          <a:lstStyle/>
          <a:p>
            <a:r>
              <a:rPr lang="en-IN" sz="1800" i="1" dirty="0">
                <a:latin typeface="Lato" panose="020B0604020202020204" charset="0"/>
              </a:rPr>
              <a:t>Pout =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idx="4294967295"/>
          </p:nvPr>
        </p:nvSpPr>
        <p:spPr>
          <a:xfrm>
            <a:off x="535775" y="103675"/>
            <a:ext cx="82398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Simulation parameters - </a:t>
            </a:r>
            <a:r>
              <a:rPr lang="en-IN" sz="3600" dirty="0" err="1">
                <a:solidFill>
                  <a:schemeClr val="dk1"/>
                </a:solidFill>
              </a:rPr>
              <a:t>Nakagami</a:t>
            </a:r>
            <a:endParaRPr sz="2400" dirty="0"/>
          </a:p>
        </p:txBody>
      </p:sp>
      <p:sp>
        <p:nvSpPr>
          <p:cNvPr id="190" name="Google Shape;190;p26"/>
          <p:cNvSpPr txBox="1"/>
          <p:nvPr/>
        </p:nvSpPr>
        <p:spPr>
          <a:xfrm>
            <a:off x="5094475" y="1213825"/>
            <a:ext cx="3697500" cy="3871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Values of parameters taken to obtain </a:t>
            </a:r>
            <a:r>
              <a:rPr lang="en" sz="1400" b="1" i="0" u="none" strike="noStrike" cap="none">
                <a:solidFill>
                  <a:srgbClr val="93C47D"/>
                </a:solidFill>
                <a:latin typeface="Lato"/>
                <a:ea typeface="Lato"/>
                <a:cs typeface="Lato"/>
                <a:sym typeface="Lato"/>
              </a:rPr>
              <a:t>simulation</a:t>
            </a:r>
            <a:endParaRPr sz="1400" b="1" i="0" u="none" strike="noStrike" cap="none">
              <a:solidFill>
                <a:srgbClr val="93C47D"/>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𝛂</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Ɣ</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b="1">
                <a:solidFill>
                  <a:srgbClr val="B6D7A8"/>
                </a:solidFill>
                <a:latin typeface="Lato"/>
                <a:ea typeface="Lato"/>
                <a:cs typeface="Lato"/>
                <a:sym typeface="Lato"/>
              </a:rPr>
              <a:t>Spread </a:t>
            </a:r>
            <a:r>
              <a:rPr lang="en" sz="1400" b="1" i="0" u="none" strike="noStrike" cap="none">
                <a:solidFill>
                  <a:srgbClr val="B6D7A8"/>
                </a:solidFill>
                <a:latin typeface="Lato"/>
                <a:ea typeface="Lato"/>
                <a:cs typeface="Lato"/>
                <a:sym typeface="Lato"/>
              </a:rPr>
              <a:t> parameters for </a:t>
            </a:r>
            <a:r>
              <a:rPr lang="en" b="1">
                <a:solidFill>
                  <a:srgbClr val="B6D7A8"/>
                </a:solidFill>
                <a:latin typeface="Lato"/>
                <a:ea typeface="Lato"/>
                <a:cs typeface="Lato"/>
                <a:sym typeface="Lato"/>
              </a:rPr>
              <a:t>Nakagami </a:t>
            </a:r>
            <a:r>
              <a:rPr lang="en" sz="1400" b="1" i="0" u="none" strike="noStrike" cap="none">
                <a:solidFill>
                  <a:srgbClr val="B6D7A8"/>
                </a:solidFill>
                <a:latin typeface="Lato"/>
                <a:ea typeface="Lato"/>
                <a:cs typeface="Lato"/>
                <a:sym typeface="Lato"/>
              </a:rPr>
              <a:t>model</a:t>
            </a:r>
            <a:r>
              <a:rPr lang="en" sz="1400" b="0" i="0" u="none" strike="noStrike" cap="none">
                <a:solidFill>
                  <a:srgbClr val="B6D7A8"/>
                </a:solidFill>
                <a:latin typeface="Lato"/>
                <a:ea typeface="Lato"/>
                <a:cs typeface="Lato"/>
                <a:sym typeface="Lato"/>
              </a:rPr>
              <a:t>:</a:t>
            </a:r>
            <a:endParaRPr sz="1400" b="0" i="0" u="none" strike="noStrike" cap="none">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a:t>
            </a:r>
            <a:r>
              <a:rPr lang="en">
                <a:solidFill>
                  <a:srgbClr val="B6D7A8"/>
                </a:solidFill>
                <a:latin typeface="Lato"/>
                <a:ea typeface="Lato"/>
                <a:cs typeface="Lato"/>
                <a:sym typeface="Lato"/>
              </a:rPr>
              <a:t>u</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a:t>
            </a:r>
            <a:r>
              <a:rPr lang="en">
                <a:solidFill>
                  <a:srgbClr val="B6D7A8"/>
                </a:solidFill>
                <a:latin typeface="Lato"/>
                <a:ea typeface="Lato"/>
                <a:cs typeface="Lato"/>
                <a:sym typeface="Lato"/>
              </a:rPr>
              <a:t>d</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Shape Parameters for Nakagami model:</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mu = </a:t>
            </a:r>
            <a:r>
              <a:rPr lang="en">
                <a:solidFill>
                  <a:srgbClr val="FF00FF"/>
                </a:solidFill>
                <a:latin typeface="Lato"/>
                <a:ea typeface="Lato"/>
                <a:cs typeface="Lato"/>
                <a:sym typeface="Lato"/>
              </a:rPr>
              <a:t>2</a:t>
            </a:r>
            <a:r>
              <a:rPr lang="en">
                <a:solidFill>
                  <a:srgbClr val="B6D7A8"/>
                </a:solidFill>
                <a:latin typeface="Lato"/>
                <a:ea typeface="Lato"/>
                <a:cs typeface="Lato"/>
                <a:sym typeface="Lato"/>
              </a:rPr>
              <a:t>;</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md = </a:t>
            </a:r>
            <a:r>
              <a:rPr lang="en">
                <a:solidFill>
                  <a:srgbClr val="FF00FF"/>
                </a:solidFill>
                <a:latin typeface="Lato"/>
                <a:ea typeface="Lato"/>
                <a:cs typeface="Lato"/>
                <a:sym typeface="Lato"/>
              </a:rPr>
              <a:t>4</a:t>
            </a:r>
            <a:r>
              <a:rPr lang="en">
                <a:solidFill>
                  <a:srgbClr val="B6D7A8"/>
                </a:solidFill>
                <a:latin typeface="Lato"/>
                <a:ea typeface="Lato"/>
                <a:cs typeface="Lato"/>
                <a:sym typeface="Lato"/>
              </a:rPr>
              <a:t>;</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M</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3</a:t>
            </a:r>
            <a:r>
              <a:rPr lang="en" sz="1400" b="0" i="0" u="none" strike="noStrike" cap="none">
                <a:solidFill>
                  <a:srgbClr val="00FF00"/>
                </a:solidFill>
                <a:latin typeface="Lato"/>
                <a:ea typeface="Lato"/>
                <a:cs typeface="Lato"/>
                <a:sym typeface="Lato"/>
              </a:rPr>
              <a:t>; Number of secondary transmitters</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400" b="0" i="0" u="none" strike="noStrike" cap="none">
              <a:solidFill>
                <a:srgbClr val="00FF00"/>
              </a:solidFill>
              <a:latin typeface="Lato"/>
              <a:ea typeface="Lato"/>
              <a:cs typeface="Lato"/>
              <a:sym typeface="Lato"/>
            </a:endParaRPr>
          </a:p>
        </p:txBody>
      </p:sp>
      <p:sp>
        <p:nvSpPr>
          <p:cNvPr id="191" name="Google Shape;191;p26"/>
          <p:cNvSpPr txBox="1"/>
          <p:nvPr/>
        </p:nvSpPr>
        <p:spPr>
          <a:xfrm>
            <a:off x="1676550" y="871725"/>
            <a:ext cx="15117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Matlab Code</a:t>
            </a:r>
            <a:endParaRPr>
              <a:latin typeface="Lato"/>
              <a:ea typeface="Lato"/>
              <a:cs typeface="Lato"/>
              <a:sym typeface="Lato"/>
            </a:endParaRPr>
          </a:p>
        </p:txBody>
      </p:sp>
      <p:pic>
        <p:nvPicPr>
          <p:cNvPr id="192" name="Google Shape;192;p26"/>
          <p:cNvPicPr preferRelativeResize="0"/>
          <p:nvPr/>
        </p:nvPicPr>
        <p:blipFill>
          <a:blip r:embed="rId3">
            <a:alphaModFix/>
          </a:blip>
          <a:stretch>
            <a:fillRect/>
          </a:stretch>
        </p:blipFill>
        <p:spPr>
          <a:xfrm>
            <a:off x="1295250" y="742800"/>
            <a:ext cx="457500" cy="457500"/>
          </a:xfrm>
          <a:prstGeom prst="rect">
            <a:avLst/>
          </a:prstGeom>
          <a:noFill/>
          <a:ln>
            <a:noFill/>
          </a:ln>
        </p:spPr>
      </p:pic>
      <p:pic>
        <p:nvPicPr>
          <p:cNvPr id="193" name="Google Shape;193;p26"/>
          <p:cNvPicPr preferRelativeResize="0"/>
          <p:nvPr/>
        </p:nvPicPr>
        <p:blipFill rotWithShape="1">
          <a:blip r:embed="rId4">
            <a:alphaModFix/>
          </a:blip>
          <a:srcRect l="10999" t="12112" r="10820" b="12609"/>
          <a:stretch/>
        </p:blipFill>
        <p:spPr>
          <a:xfrm>
            <a:off x="535775" y="1213825"/>
            <a:ext cx="4190375" cy="387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idx="4294967295"/>
          </p:nvPr>
        </p:nvSpPr>
        <p:spPr>
          <a:xfrm>
            <a:off x="-193500" y="73800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Simulations (Nakagami)</a:t>
            </a:r>
            <a:endParaRPr sz="2400" u="sng"/>
          </a:p>
        </p:txBody>
      </p:sp>
      <p:sp>
        <p:nvSpPr>
          <p:cNvPr id="243" name="Google Shape;243;p33"/>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3"/>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45" name="Google Shape;245;p33"/>
          <p:cNvPicPr preferRelativeResize="0"/>
          <p:nvPr/>
        </p:nvPicPr>
        <p:blipFill>
          <a:blip r:embed="rId3">
            <a:alphaModFix/>
          </a:blip>
          <a:stretch>
            <a:fillRect/>
          </a:stretch>
        </p:blipFill>
        <p:spPr>
          <a:xfrm>
            <a:off x="152400" y="1750500"/>
            <a:ext cx="8259788" cy="3240600"/>
          </a:xfrm>
          <a:prstGeom prst="rect">
            <a:avLst/>
          </a:prstGeom>
          <a:noFill/>
          <a:ln>
            <a:noFill/>
          </a:ln>
        </p:spPr>
      </p:pic>
      <p:sp>
        <p:nvSpPr>
          <p:cNvPr id="246" name="Google Shape;246;p33"/>
          <p:cNvSpPr txBox="1"/>
          <p:nvPr/>
        </p:nvSpPr>
        <p:spPr>
          <a:xfrm>
            <a:off x="920525" y="120037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7" name="TextBox 6">
            <a:extLst>
              <a:ext uri="{FF2B5EF4-FFF2-40B4-BE49-F238E27FC236}">
                <a16:creationId xmlns:a16="http://schemas.microsoft.com/office/drawing/2014/main" id="{D6C15851-E4D7-4FBF-83B3-D1510EA1129F}"/>
              </a:ext>
            </a:extLst>
          </p:cNvPr>
          <p:cNvSpPr txBox="1"/>
          <p:nvPr/>
        </p:nvSpPr>
        <p:spPr>
          <a:xfrm>
            <a:off x="4089243" y="4897343"/>
            <a:ext cx="965513" cy="307777"/>
          </a:xfrm>
          <a:prstGeom prst="rect">
            <a:avLst/>
          </a:prstGeom>
          <a:noFill/>
        </p:spPr>
        <p:txBody>
          <a:bodyPr wrap="square" rtlCol="0">
            <a:spAutoFit/>
          </a:bodyPr>
          <a:lstStyle/>
          <a:p>
            <a:r>
              <a:rPr lang="en-US" dirty="0"/>
              <a:t>Figure 11</a:t>
            </a:r>
            <a:endParaRPr lang="en-IN" dirty="0"/>
          </a:p>
        </p:txBody>
      </p:sp>
      <p:sp>
        <p:nvSpPr>
          <p:cNvPr id="8" name="TextBox 7">
            <a:extLst>
              <a:ext uri="{FF2B5EF4-FFF2-40B4-BE49-F238E27FC236}">
                <a16:creationId xmlns:a16="http://schemas.microsoft.com/office/drawing/2014/main" id="{CFCA7E92-2EBC-4A10-9137-2FE34391D03F}"/>
              </a:ext>
            </a:extLst>
          </p:cNvPr>
          <p:cNvSpPr txBox="1"/>
          <p:nvPr/>
        </p:nvSpPr>
        <p:spPr>
          <a:xfrm>
            <a:off x="4528976" y="4739932"/>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9" name="TextBox 8">
            <a:extLst>
              <a:ext uri="{FF2B5EF4-FFF2-40B4-BE49-F238E27FC236}">
                <a16:creationId xmlns:a16="http://schemas.microsoft.com/office/drawing/2014/main" id="{696D137C-3774-409E-AB6B-22C5B5873D40}"/>
              </a:ext>
            </a:extLst>
          </p:cNvPr>
          <p:cNvSpPr txBox="1"/>
          <p:nvPr/>
        </p:nvSpPr>
        <p:spPr>
          <a:xfrm rot="16200000">
            <a:off x="191965" y="1998011"/>
            <a:ext cx="1391819" cy="307777"/>
          </a:xfrm>
          <a:prstGeom prst="rect">
            <a:avLst/>
          </a:prstGeom>
          <a:noFill/>
        </p:spPr>
        <p:txBody>
          <a:bodyPr wrap="square" rtlCol="0">
            <a:spAutoFit/>
          </a:bodyPr>
          <a:lstStyle/>
          <a:p>
            <a:r>
              <a:rPr lang="en-US" dirty="0"/>
              <a:t>(P</a:t>
            </a:r>
            <a:r>
              <a:rPr lang="en-US" sz="800" dirty="0"/>
              <a:t>out </a:t>
            </a:r>
            <a:r>
              <a:rPr lang="en-US" dirty="0"/>
              <a:t>)</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a:stretch/>
        </p:blipFill>
        <p:spPr>
          <a:xfrm>
            <a:off x="0" y="0"/>
            <a:ext cx="9144000" cy="4980776"/>
          </a:xfrm>
          <a:prstGeom prst="rect">
            <a:avLst/>
          </a:prstGeom>
          <a:noFill/>
          <a:ln>
            <a:noFill/>
          </a:ln>
        </p:spPr>
      </p:pic>
      <p:sp>
        <p:nvSpPr>
          <p:cNvPr id="92" name="Google Shape;92;p16"/>
          <p:cNvSpPr txBox="1"/>
          <p:nvPr/>
        </p:nvSpPr>
        <p:spPr>
          <a:xfrm>
            <a:off x="1216325" y="0"/>
            <a:ext cx="6523800" cy="76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chemeClr val="lt2"/>
                </a:solidFill>
                <a:latin typeface="Raleway"/>
                <a:ea typeface="Raleway"/>
                <a:cs typeface="Raleway"/>
                <a:sym typeface="Raleway"/>
              </a:rPr>
              <a:t>Problem statement || </a:t>
            </a:r>
            <a:r>
              <a:rPr lang="en" sz="3000" b="1" i="0" u="none" strike="noStrike" cap="none">
                <a:solidFill>
                  <a:schemeClr val="lt2"/>
                </a:solidFill>
                <a:latin typeface="Raleway"/>
                <a:ea typeface="Raleway"/>
                <a:cs typeface="Raleway"/>
                <a:sym typeface="Raleway"/>
              </a:rPr>
              <a:t>Objectives</a:t>
            </a:r>
            <a:endParaRPr sz="3000" b="1" i="0" u="none" strike="noStrike" cap="none">
              <a:solidFill>
                <a:schemeClr val="lt2"/>
              </a:solidFill>
              <a:latin typeface="Raleway"/>
              <a:ea typeface="Raleway"/>
              <a:cs typeface="Raleway"/>
              <a:sym typeface="Raleway"/>
            </a:endParaRPr>
          </a:p>
        </p:txBody>
      </p:sp>
      <p:sp>
        <p:nvSpPr>
          <p:cNvPr id="93" name="Google Shape;93;p16"/>
          <p:cNvSpPr txBox="1">
            <a:spLocks noGrp="1"/>
          </p:cNvSpPr>
          <p:nvPr>
            <p:ph type="body" idx="4294967295"/>
          </p:nvPr>
        </p:nvSpPr>
        <p:spPr>
          <a:xfrm>
            <a:off x="636300" y="340588"/>
            <a:ext cx="7871400" cy="429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dirty="0">
                <a:solidFill>
                  <a:schemeClr val="dk2"/>
                </a:solidFill>
                <a:latin typeface="Raleway"/>
                <a:ea typeface="Raleway"/>
                <a:cs typeface="Raleway"/>
                <a:sym typeface="Raleway"/>
              </a:rPr>
              <a:t>.</a:t>
            </a:r>
            <a:endParaRPr sz="1400" b="1" dirty="0">
              <a:solidFill>
                <a:schemeClr val="dk1"/>
              </a:solidFill>
              <a:latin typeface="Raleway"/>
              <a:ea typeface="Raleway"/>
              <a:cs typeface="Raleway"/>
              <a:sym typeface="Raleway"/>
            </a:endParaRPr>
          </a:p>
          <a:p>
            <a:pPr marL="457200" lvl="0" indent="-317500" algn="l" rtl="0">
              <a:lnSpc>
                <a:spcPct val="115000"/>
              </a:lnSpc>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To design an energy efficient ambient backscatter wireless CRN network </a:t>
            </a:r>
            <a:r>
              <a:rPr lang="en-IN" sz="1400" b="1" dirty="0">
                <a:solidFill>
                  <a:schemeClr val="dk1"/>
                </a:solidFill>
                <a:latin typeface="Raleway"/>
                <a:ea typeface="Raleway"/>
                <a:cs typeface="Raleway"/>
                <a:sym typeface="Raleway"/>
              </a:rPr>
              <a:t>for an </a:t>
            </a:r>
            <a:r>
              <a:rPr lang="en-IN" sz="1400" b="1" i="1" dirty="0">
                <a:solidFill>
                  <a:schemeClr val="dk1"/>
                </a:solidFill>
                <a:latin typeface="Raleway"/>
                <a:ea typeface="Raleway"/>
                <a:cs typeface="Raleway"/>
                <a:sym typeface="Raleway"/>
              </a:rPr>
              <a:t>energy constrained </a:t>
            </a:r>
            <a:r>
              <a:rPr lang="en-IN" sz="1400" b="1" dirty="0">
                <a:solidFill>
                  <a:schemeClr val="dk1"/>
                </a:solidFill>
                <a:latin typeface="Raleway"/>
                <a:ea typeface="Raleway"/>
                <a:cs typeface="Raleway"/>
                <a:sym typeface="Raleway"/>
              </a:rPr>
              <a:t>system </a:t>
            </a:r>
            <a:r>
              <a:rPr lang="en" sz="1400" b="1" dirty="0">
                <a:solidFill>
                  <a:schemeClr val="dk1"/>
                </a:solidFill>
                <a:latin typeface="Raleway"/>
                <a:ea typeface="Raleway"/>
                <a:cs typeface="Raleway"/>
                <a:sym typeface="Raleway"/>
              </a:rPr>
              <a:t>that consists of multiple secondary transmitters, spatially distributed, in TDMA and both primary and secondary sensor networks consisting of </a:t>
            </a:r>
            <a:r>
              <a:rPr lang="en" sz="1400" b="1" i="1" dirty="0">
                <a:solidFill>
                  <a:schemeClr val="dk1"/>
                </a:solidFill>
                <a:latin typeface="Raleway"/>
                <a:ea typeface="Raleway"/>
                <a:cs typeface="Raleway"/>
                <a:sym typeface="Raleway"/>
              </a:rPr>
              <a:t>heterogeneous channels</a:t>
            </a:r>
            <a:r>
              <a:rPr lang="en" sz="1400" b="1" dirty="0">
                <a:solidFill>
                  <a:schemeClr val="dk1"/>
                </a:solidFill>
                <a:latin typeface="Raleway"/>
                <a:ea typeface="Raleway"/>
                <a:cs typeface="Raleway"/>
                <a:sym typeface="Raleway"/>
              </a:rPr>
              <a:t>, and compare the performance based on Outage, Throughput and SNR.</a:t>
            </a:r>
            <a:endParaRPr sz="1400" b="1" dirty="0">
              <a:solidFill>
                <a:schemeClr val="dk1"/>
              </a:solidFill>
              <a:latin typeface="Raleway"/>
              <a:ea typeface="Raleway"/>
              <a:cs typeface="Raleway"/>
              <a:sym typeface="Raleway"/>
            </a:endParaRPr>
          </a:p>
          <a:p>
            <a:pPr marL="457200" lvl="0" indent="-317500" algn="l" rtl="0">
              <a:lnSpc>
                <a:spcPct val="115000"/>
              </a:lnSpc>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Mathematical form</a:t>
            </a:r>
            <a:endParaRPr sz="1400" b="1" dirty="0">
              <a:solidFill>
                <a:schemeClr val="dk1"/>
              </a:solidFill>
              <a:latin typeface="Raleway"/>
              <a:ea typeface="Raleway"/>
              <a:cs typeface="Raleway"/>
              <a:sym typeface="Raleway"/>
            </a:endParaRPr>
          </a:p>
          <a:p>
            <a:pPr marL="457200" lvl="0" indent="0" algn="l" rtl="0">
              <a:lnSpc>
                <a:spcPct val="115000"/>
              </a:lnSpc>
              <a:spcBef>
                <a:spcPts val="1000"/>
              </a:spcBef>
              <a:spcAft>
                <a:spcPts val="0"/>
              </a:spcAft>
              <a:buSzPts val="1800"/>
              <a:buNone/>
            </a:pPr>
            <a:r>
              <a:rPr lang="en" sz="1200" dirty="0">
                <a:latin typeface="Raleway"/>
                <a:ea typeface="Raleway"/>
                <a:cs typeface="Raleway"/>
                <a:sym typeface="Raleway"/>
              </a:rPr>
              <a:t>To empirically derive the mathematical constructs  for Outage Probability for the system Model we have constructed for both Rayleigh and Nakagami Channels. </a:t>
            </a:r>
            <a:endParaRPr sz="1200" dirty="0">
              <a:latin typeface="Raleway"/>
              <a:ea typeface="Raleway"/>
              <a:cs typeface="Raleway"/>
              <a:sym typeface="Raleway"/>
            </a:endParaRPr>
          </a:p>
          <a:p>
            <a:pPr marL="457200" lvl="0" indent="-317500" algn="l" rtl="0">
              <a:lnSpc>
                <a:spcPct val="115000"/>
              </a:lnSpc>
              <a:spcBef>
                <a:spcPts val="10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Comparative analysis</a:t>
            </a:r>
            <a:br>
              <a:rPr lang="en" sz="1400" dirty="0">
                <a:latin typeface="Raleway"/>
                <a:ea typeface="Raleway"/>
                <a:cs typeface="Raleway"/>
                <a:sym typeface="Raleway"/>
              </a:rPr>
            </a:br>
            <a:r>
              <a:rPr lang="en" sz="1200" dirty="0">
                <a:latin typeface="Raleway"/>
                <a:ea typeface="Raleway"/>
                <a:cs typeface="Raleway"/>
                <a:sym typeface="Raleway"/>
              </a:rPr>
              <a:t>To plot and systematically study the variations of </a:t>
            </a:r>
            <a:r>
              <a:rPr lang="en" sz="1200" dirty="0">
                <a:solidFill>
                  <a:schemeClr val="dk2"/>
                </a:solidFill>
                <a:latin typeface="Raleway"/>
                <a:ea typeface="Raleway"/>
                <a:cs typeface="Raleway"/>
                <a:sym typeface="Raleway"/>
              </a:rPr>
              <a:t>.</a:t>
            </a:r>
            <a:r>
              <a:rPr lang="en" sz="1200" dirty="0">
                <a:latin typeface="Raleway"/>
                <a:ea typeface="Raleway"/>
                <a:cs typeface="Raleway"/>
                <a:sym typeface="Raleway"/>
              </a:rPr>
              <a:t>Outage Probability with reflection coefficient, threshold Signal to Noise Ratio, distance parameters, shape parameters,spread parameters etc,  </a:t>
            </a:r>
            <a:endParaRPr sz="1200" dirty="0">
              <a:latin typeface="Raleway"/>
              <a:ea typeface="Raleway"/>
              <a:cs typeface="Raleway"/>
              <a:sym typeface="Raleway"/>
            </a:endParaRPr>
          </a:p>
          <a:p>
            <a:pPr marL="457200" lvl="0" indent="-317500" algn="l" rtl="0">
              <a:lnSpc>
                <a:spcPct val="115000"/>
              </a:lnSpc>
              <a:spcBef>
                <a:spcPts val="1000"/>
              </a:spcBef>
              <a:spcAft>
                <a:spcPts val="1000"/>
              </a:spcAft>
              <a:buClr>
                <a:schemeClr val="dk1"/>
              </a:buClr>
              <a:buSzPts val="1400"/>
              <a:buFont typeface="Raleway"/>
              <a:buChar char="➔"/>
            </a:pPr>
            <a:r>
              <a:rPr lang="en" sz="1400" b="1" dirty="0">
                <a:solidFill>
                  <a:schemeClr val="dk1"/>
                </a:solidFill>
                <a:latin typeface="Raleway"/>
                <a:ea typeface="Raleway"/>
                <a:cs typeface="Raleway"/>
                <a:sym typeface="Raleway"/>
              </a:rPr>
              <a:t>Ablation  study</a:t>
            </a:r>
            <a:br>
              <a:rPr lang="en" sz="1400" dirty="0">
                <a:latin typeface="Raleway"/>
                <a:ea typeface="Raleway"/>
                <a:cs typeface="Raleway"/>
                <a:sym typeface="Raleway"/>
              </a:rPr>
            </a:br>
            <a:r>
              <a:rPr lang="en" sz="1200" dirty="0">
                <a:latin typeface="Raleway"/>
                <a:ea typeface="Raleway"/>
                <a:cs typeface="Raleway"/>
                <a:sym typeface="Raleway"/>
              </a:rPr>
              <a:t>To compare the results obtained in both the channel models used with the model used in the base paper to prove superiority of our model, and to finding out the threshold on the number of users</a:t>
            </a:r>
            <a:endParaRPr sz="1200" dirty="0">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4"/>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53" name="Google Shape;253;p34"/>
          <p:cNvPicPr preferRelativeResize="0"/>
          <p:nvPr/>
        </p:nvPicPr>
        <p:blipFill>
          <a:blip r:embed="rId3">
            <a:alphaModFix/>
          </a:blip>
          <a:stretch>
            <a:fillRect/>
          </a:stretch>
        </p:blipFill>
        <p:spPr>
          <a:xfrm>
            <a:off x="0" y="1598097"/>
            <a:ext cx="9143999" cy="3587506"/>
          </a:xfrm>
          <a:prstGeom prst="rect">
            <a:avLst/>
          </a:prstGeom>
          <a:noFill/>
          <a:ln>
            <a:noFill/>
          </a:ln>
        </p:spPr>
      </p:pic>
      <p:sp>
        <p:nvSpPr>
          <p:cNvPr id="5" name="TextBox 4">
            <a:extLst>
              <a:ext uri="{FF2B5EF4-FFF2-40B4-BE49-F238E27FC236}">
                <a16:creationId xmlns:a16="http://schemas.microsoft.com/office/drawing/2014/main" id="{02479C05-01F9-4B1A-9525-B22C4A4FC243}"/>
              </a:ext>
            </a:extLst>
          </p:cNvPr>
          <p:cNvSpPr txBox="1"/>
          <p:nvPr/>
        </p:nvSpPr>
        <p:spPr>
          <a:xfrm>
            <a:off x="4285427" y="1290320"/>
            <a:ext cx="965513" cy="307777"/>
          </a:xfrm>
          <a:prstGeom prst="rect">
            <a:avLst/>
          </a:prstGeom>
          <a:noFill/>
        </p:spPr>
        <p:txBody>
          <a:bodyPr wrap="square" rtlCol="0">
            <a:spAutoFit/>
          </a:bodyPr>
          <a:lstStyle/>
          <a:p>
            <a:r>
              <a:rPr lang="en-US" dirty="0"/>
              <a:t>Figure 12</a:t>
            </a:r>
            <a:endParaRPr lang="en-IN" dirty="0"/>
          </a:p>
        </p:txBody>
      </p:sp>
      <p:sp>
        <p:nvSpPr>
          <p:cNvPr id="6" name="TextBox 5">
            <a:extLst>
              <a:ext uri="{FF2B5EF4-FFF2-40B4-BE49-F238E27FC236}">
                <a16:creationId xmlns:a16="http://schemas.microsoft.com/office/drawing/2014/main" id="{9592A685-883D-4536-9A83-7F2ECF7A62E2}"/>
              </a:ext>
            </a:extLst>
          </p:cNvPr>
          <p:cNvSpPr txBox="1"/>
          <p:nvPr/>
        </p:nvSpPr>
        <p:spPr>
          <a:xfrm>
            <a:off x="4817032" y="4928139"/>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07AAB86B-F4FE-457A-BBB1-A1787C785F6D}"/>
              </a:ext>
            </a:extLst>
          </p:cNvPr>
          <p:cNvSpPr txBox="1"/>
          <p:nvPr/>
        </p:nvSpPr>
        <p:spPr>
          <a:xfrm rot="16200000">
            <a:off x="73711" y="2089805"/>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5"/>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60" name="Google Shape;260;p35"/>
          <p:cNvPicPr preferRelativeResize="0"/>
          <p:nvPr/>
        </p:nvPicPr>
        <p:blipFill>
          <a:blip r:embed="rId3">
            <a:alphaModFix/>
          </a:blip>
          <a:stretch>
            <a:fillRect/>
          </a:stretch>
        </p:blipFill>
        <p:spPr>
          <a:xfrm>
            <a:off x="95200" y="1555997"/>
            <a:ext cx="9143999" cy="3587506"/>
          </a:xfrm>
          <a:prstGeom prst="rect">
            <a:avLst/>
          </a:prstGeom>
          <a:noFill/>
          <a:ln>
            <a:noFill/>
          </a:ln>
        </p:spPr>
      </p:pic>
      <p:sp>
        <p:nvSpPr>
          <p:cNvPr id="5" name="TextBox 4">
            <a:extLst>
              <a:ext uri="{FF2B5EF4-FFF2-40B4-BE49-F238E27FC236}">
                <a16:creationId xmlns:a16="http://schemas.microsoft.com/office/drawing/2014/main" id="{BFFDC0F0-4EA5-4DD3-B3C2-40A894932973}"/>
              </a:ext>
            </a:extLst>
          </p:cNvPr>
          <p:cNvSpPr txBox="1"/>
          <p:nvPr/>
        </p:nvSpPr>
        <p:spPr>
          <a:xfrm>
            <a:off x="4361627" y="1199711"/>
            <a:ext cx="965513" cy="307777"/>
          </a:xfrm>
          <a:prstGeom prst="rect">
            <a:avLst/>
          </a:prstGeom>
          <a:noFill/>
        </p:spPr>
        <p:txBody>
          <a:bodyPr wrap="square" rtlCol="0">
            <a:spAutoFit/>
          </a:bodyPr>
          <a:lstStyle/>
          <a:p>
            <a:r>
              <a:rPr lang="en-US" dirty="0"/>
              <a:t>Figure 13</a:t>
            </a:r>
            <a:endParaRPr lang="en-IN" dirty="0"/>
          </a:p>
        </p:txBody>
      </p:sp>
      <p:sp>
        <p:nvSpPr>
          <p:cNvPr id="6" name="TextBox 5">
            <a:extLst>
              <a:ext uri="{FF2B5EF4-FFF2-40B4-BE49-F238E27FC236}">
                <a16:creationId xmlns:a16="http://schemas.microsoft.com/office/drawing/2014/main" id="{4146F7E3-8532-4A44-8B0E-5C3A060AB696}"/>
              </a:ext>
            </a:extLst>
          </p:cNvPr>
          <p:cNvSpPr txBox="1"/>
          <p:nvPr/>
        </p:nvSpPr>
        <p:spPr>
          <a:xfrm>
            <a:off x="4924304" y="4884235"/>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180429E5-B979-453F-B97D-36ACBB6A7CD6}"/>
              </a:ext>
            </a:extLst>
          </p:cNvPr>
          <p:cNvSpPr txBox="1"/>
          <p:nvPr/>
        </p:nvSpPr>
        <p:spPr>
          <a:xfrm rot="16200000">
            <a:off x="205739" y="2335754"/>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6"/>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67" name="Google Shape;267;p36"/>
          <p:cNvPicPr preferRelativeResize="0"/>
          <p:nvPr/>
        </p:nvPicPr>
        <p:blipFill>
          <a:blip r:embed="rId3">
            <a:alphaModFix/>
          </a:blip>
          <a:stretch>
            <a:fillRect/>
          </a:stretch>
        </p:blipFill>
        <p:spPr>
          <a:xfrm>
            <a:off x="0" y="1555997"/>
            <a:ext cx="9143999" cy="3587506"/>
          </a:xfrm>
          <a:prstGeom prst="rect">
            <a:avLst/>
          </a:prstGeom>
          <a:noFill/>
          <a:ln>
            <a:noFill/>
          </a:ln>
        </p:spPr>
      </p:pic>
      <p:sp>
        <p:nvSpPr>
          <p:cNvPr id="268" name="Google Shape;268;p36"/>
          <p:cNvSpPr txBox="1">
            <a:spLocks noGrp="1"/>
          </p:cNvSpPr>
          <p:nvPr>
            <p:ph type="title" idx="4294967295"/>
          </p:nvPr>
        </p:nvSpPr>
        <p:spPr>
          <a:xfrm>
            <a:off x="568500" y="35700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Variations with Ref Coeff(Nakagami)</a:t>
            </a:r>
            <a:endParaRPr sz="2400" u="sng"/>
          </a:p>
        </p:txBody>
      </p:sp>
      <p:sp>
        <p:nvSpPr>
          <p:cNvPr id="6" name="TextBox 5">
            <a:extLst>
              <a:ext uri="{FF2B5EF4-FFF2-40B4-BE49-F238E27FC236}">
                <a16:creationId xmlns:a16="http://schemas.microsoft.com/office/drawing/2014/main" id="{CEBAC5EA-6FF7-4412-BCCF-A2D84F0B9C03}"/>
              </a:ext>
            </a:extLst>
          </p:cNvPr>
          <p:cNvSpPr txBox="1"/>
          <p:nvPr/>
        </p:nvSpPr>
        <p:spPr>
          <a:xfrm>
            <a:off x="4475927" y="1388411"/>
            <a:ext cx="965513" cy="307777"/>
          </a:xfrm>
          <a:prstGeom prst="rect">
            <a:avLst/>
          </a:prstGeom>
          <a:noFill/>
        </p:spPr>
        <p:txBody>
          <a:bodyPr wrap="square" rtlCol="0">
            <a:spAutoFit/>
          </a:bodyPr>
          <a:lstStyle/>
          <a:p>
            <a:r>
              <a:rPr lang="en-US" dirty="0"/>
              <a:t>Figure 14</a:t>
            </a:r>
            <a:endParaRPr lang="en-IN" dirty="0"/>
          </a:p>
        </p:txBody>
      </p:sp>
      <p:sp>
        <p:nvSpPr>
          <p:cNvPr id="7" name="TextBox 6">
            <a:extLst>
              <a:ext uri="{FF2B5EF4-FFF2-40B4-BE49-F238E27FC236}">
                <a16:creationId xmlns:a16="http://schemas.microsoft.com/office/drawing/2014/main" id="{4E589DA0-A195-4B4E-A7D1-123DFDDB0964}"/>
              </a:ext>
            </a:extLst>
          </p:cNvPr>
          <p:cNvSpPr txBox="1"/>
          <p:nvPr/>
        </p:nvSpPr>
        <p:spPr>
          <a:xfrm>
            <a:off x="5153890" y="4878409"/>
            <a:ext cx="1051560" cy="307777"/>
          </a:xfrm>
          <a:prstGeom prst="rect">
            <a:avLst/>
          </a:prstGeom>
          <a:noFill/>
        </p:spPr>
        <p:txBody>
          <a:bodyPr wrap="square" rtlCol="0">
            <a:spAutoFit/>
          </a:bodyPr>
          <a:lstStyle/>
          <a:p>
            <a:r>
              <a:rPr lang="en-US" dirty="0"/>
              <a:t>(</a:t>
            </a:r>
            <a:r>
              <a:rPr lang="el-GR" dirty="0">
                <a:cs typeface="Angsana New" panose="02020603050405020304" pitchFamily="18" charset="-34"/>
              </a:rPr>
              <a:t>α</a:t>
            </a:r>
            <a:r>
              <a:rPr lang="en-US" dirty="0">
                <a:cs typeface="Angsana New" panose="02020603050405020304" pitchFamily="18" charset="-34"/>
              </a:rPr>
              <a:t>)</a:t>
            </a:r>
            <a:endParaRPr lang="en-IN" dirty="0"/>
          </a:p>
        </p:txBody>
      </p:sp>
      <p:sp>
        <p:nvSpPr>
          <p:cNvPr id="8" name="TextBox 7">
            <a:extLst>
              <a:ext uri="{FF2B5EF4-FFF2-40B4-BE49-F238E27FC236}">
                <a16:creationId xmlns:a16="http://schemas.microsoft.com/office/drawing/2014/main" id="{24295E25-554A-4C26-9C6F-F8012642171D}"/>
              </a:ext>
            </a:extLst>
          </p:cNvPr>
          <p:cNvSpPr txBox="1"/>
          <p:nvPr/>
        </p:nvSpPr>
        <p:spPr>
          <a:xfrm rot="16200000">
            <a:off x="26479" y="1930432"/>
            <a:ext cx="1391819" cy="307777"/>
          </a:xfrm>
          <a:prstGeom prst="rect">
            <a:avLst/>
          </a:prstGeom>
          <a:noFill/>
        </p:spPr>
        <p:txBody>
          <a:bodyPr wrap="square" rtlCol="0">
            <a:spAutoFit/>
          </a:bodyPr>
          <a:lstStyle/>
          <a:p>
            <a:r>
              <a:rPr lang="en-US" dirty="0"/>
              <a:t>(P</a:t>
            </a:r>
            <a:r>
              <a:rPr lang="en-US" sz="800" dirty="0"/>
              <a:t>out</a:t>
            </a:r>
            <a:r>
              <a:rPr lang="en-US" dirty="0"/>
              <a:t>)</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Throughput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75" name="Google Shape;275;p37"/>
          <p:cNvPicPr preferRelativeResize="0"/>
          <p:nvPr/>
        </p:nvPicPr>
        <p:blipFill>
          <a:blip r:embed="rId3">
            <a:alphaModFix/>
          </a:blip>
          <a:stretch>
            <a:fillRect/>
          </a:stretch>
        </p:blipFill>
        <p:spPr>
          <a:xfrm>
            <a:off x="1125" y="1614472"/>
            <a:ext cx="9143999" cy="3587506"/>
          </a:xfrm>
          <a:prstGeom prst="rect">
            <a:avLst/>
          </a:prstGeom>
          <a:noFill/>
          <a:ln>
            <a:noFill/>
          </a:ln>
        </p:spPr>
      </p:pic>
      <p:sp>
        <p:nvSpPr>
          <p:cNvPr id="5" name="TextBox 4">
            <a:extLst>
              <a:ext uri="{FF2B5EF4-FFF2-40B4-BE49-F238E27FC236}">
                <a16:creationId xmlns:a16="http://schemas.microsoft.com/office/drawing/2014/main" id="{50460230-FF1B-4319-805D-19C6EE4C5AAD}"/>
              </a:ext>
            </a:extLst>
          </p:cNvPr>
          <p:cNvSpPr txBox="1"/>
          <p:nvPr/>
        </p:nvSpPr>
        <p:spPr>
          <a:xfrm>
            <a:off x="4285427" y="1321923"/>
            <a:ext cx="965513" cy="307777"/>
          </a:xfrm>
          <a:prstGeom prst="rect">
            <a:avLst/>
          </a:prstGeom>
          <a:noFill/>
        </p:spPr>
        <p:txBody>
          <a:bodyPr wrap="square" rtlCol="0">
            <a:spAutoFit/>
          </a:bodyPr>
          <a:lstStyle/>
          <a:p>
            <a:r>
              <a:rPr lang="en-US" dirty="0"/>
              <a:t>Figure 15</a:t>
            </a:r>
            <a:endParaRPr lang="en-IN" dirty="0"/>
          </a:p>
        </p:txBody>
      </p:sp>
      <p:sp>
        <p:nvSpPr>
          <p:cNvPr id="6" name="TextBox 5">
            <a:extLst>
              <a:ext uri="{FF2B5EF4-FFF2-40B4-BE49-F238E27FC236}">
                <a16:creationId xmlns:a16="http://schemas.microsoft.com/office/drawing/2014/main" id="{BD99265C-A0DB-46C6-9E78-48B520487249}"/>
              </a:ext>
            </a:extLst>
          </p:cNvPr>
          <p:cNvSpPr txBox="1"/>
          <p:nvPr/>
        </p:nvSpPr>
        <p:spPr>
          <a:xfrm>
            <a:off x="4846064" y="4958875"/>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25226E25-66FF-47A0-8C58-6AFCD6AED27C}"/>
              </a:ext>
            </a:extLst>
          </p:cNvPr>
          <p:cNvSpPr txBox="1"/>
          <p:nvPr/>
        </p:nvSpPr>
        <p:spPr>
          <a:xfrm rot="16200000">
            <a:off x="81395" y="2156493"/>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8"/>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82" name="Google Shape;282;p38"/>
          <p:cNvPicPr preferRelativeResize="0"/>
          <p:nvPr/>
        </p:nvPicPr>
        <p:blipFill>
          <a:blip r:embed="rId3">
            <a:alphaModFix/>
          </a:blip>
          <a:stretch>
            <a:fillRect/>
          </a:stretch>
        </p:blipFill>
        <p:spPr>
          <a:xfrm>
            <a:off x="152400" y="1521900"/>
            <a:ext cx="8839198" cy="3467922"/>
          </a:xfrm>
          <a:prstGeom prst="rect">
            <a:avLst/>
          </a:prstGeom>
          <a:noFill/>
          <a:ln>
            <a:noFill/>
          </a:ln>
        </p:spPr>
      </p:pic>
      <p:sp>
        <p:nvSpPr>
          <p:cNvPr id="5" name="TextBox 4">
            <a:extLst>
              <a:ext uri="{FF2B5EF4-FFF2-40B4-BE49-F238E27FC236}">
                <a16:creationId xmlns:a16="http://schemas.microsoft.com/office/drawing/2014/main" id="{F9E52F2E-BFD0-4133-9ABE-53B5FF65BBFD}"/>
              </a:ext>
            </a:extLst>
          </p:cNvPr>
          <p:cNvSpPr txBox="1"/>
          <p:nvPr/>
        </p:nvSpPr>
        <p:spPr>
          <a:xfrm>
            <a:off x="4285427" y="1291812"/>
            <a:ext cx="965513" cy="307777"/>
          </a:xfrm>
          <a:prstGeom prst="rect">
            <a:avLst/>
          </a:prstGeom>
          <a:noFill/>
        </p:spPr>
        <p:txBody>
          <a:bodyPr wrap="square" rtlCol="0">
            <a:spAutoFit/>
          </a:bodyPr>
          <a:lstStyle/>
          <a:p>
            <a:r>
              <a:rPr lang="en-US" dirty="0"/>
              <a:t>Figure 16</a:t>
            </a:r>
            <a:endParaRPr lang="en-IN" dirty="0"/>
          </a:p>
        </p:txBody>
      </p:sp>
      <p:sp>
        <p:nvSpPr>
          <p:cNvPr id="6" name="TextBox 5">
            <a:extLst>
              <a:ext uri="{FF2B5EF4-FFF2-40B4-BE49-F238E27FC236}">
                <a16:creationId xmlns:a16="http://schemas.microsoft.com/office/drawing/2014/main" id="{D7620FC0-4F75-49D2-94B3-5059F1BCB8EA}"/>
              </a:ext>
            </a:extLst>
          </p:cNvPr>
          <p:cNvSpPr txBox="1"/>
          <p:nvPr/>
        </p:nvSpPr>
        <p:spPr>
          <a:xfrm>
            <a:off x="5227840" y="4754861"/>
            <a:ext cx="1051560" cy="307777"/>
          </a:xfrm>
          <a:prstGeom prst="rect">
            <a:avLst/>
          </a:prstGeom>
          <a:noFill/>
        </p:spPr>
        <p:txBody>
          <a:bodyPr wrap="square" rtlCol="0">
            <a:spAutoFit/>
          </a:bodyPr>
          <a:lstStyle/>
          <a:p>
            <a:r>
              <a:rPr lang="en-US" dirty="0"/>
              <a:t>(</a:t>
            </a:r>
            <a:r>
              <a:rPr lang="el-GR" dirty="0">
                <a:cs typeface="Angsana New" panose="02020603050405020304" pitchFamily="18" charset="-34"/>
              </a:rPr>
              <a:t>α</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A4E00CD2-E621-46FE-B5D5-0FC5E81F2BFD}"/>
              </a:ext>
            </a:extLst>
          </p:cNvPr>
          <p:cNvSpPr txBox="1"/>
          <p:nvPr/>
        </p:nvSpPr>
        <p:spPr>
          <a:xfrm rot="16200000">
            <a:off x="196655" y="2260168"/>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0"/>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SNR </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222" name="Google Shape;222;p30"/>
          <p:cNvSpPr txBox="1">
            <a:spLocks noGrp="1"/>
          </p:cNvSpPr>
          <p:nvPr>
            <p:ph type="title" idx="4294967295"/>
          </p:nvPr>
        </p:nvSpPr>
        <p:spPr>
          <a:xfrm>
            <a:off x="250175" y="4150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dirty="0">
                <a:solidFill>
                  <a:schemeClr val="dk1"/>
                </a:solidFill>
              </a:rPr>
              <a:t>Variations with number of secondary transmitters</a:t>
            </a:r>
            <a:endParaRPr sz="2400" u="sng" dirty="0"/>
          </a:p>
        </p:txBody>
      </p:sp>
      <p:pic>
        <p:nvPicPr>
          <p:cNvPr id="223" name="Google Shape;223;p30"/>
          <p:cNvPicPr preferRelativeResize="0"/>
          <p:nvPr/>
        </p:nvPicPr>
        <p:blipFill>
          <a:blip r:embed="rId3">
            <a:alphaModFix/>
          </a:blip>
          <a:stretch>
            <a:fillRect/>
          </a:stretch>
        </p:blipFill>
        <p:spPr>
          <a:xfrm>
            <a:off x="152400" y="1757266"/>
            <a:ext cx="8304036" cy="3240600"/>
          </a:xfrm>
          <a:prstGeom prst="rect">
            <a:avLst/>
          </a:prstGeom>
          <a:noFill/>
          <a:ln>
            <a:noFill/>
          </a:ln>
        </p:spPr>
      </p:pic>
      <p:sp>
        <p:nvSpPr>
          <p:cNvPr id="6" name="TextBox 5">
            <a:extLst>
              <a:ext uri="{FF2B5EF4-FFF2-40B4-BE49-F238E27FC236}">
                <a16:creationId xmlns:a16="http://schemas.microsoft.com/office/drawing/2014/main" id="{743F4A22-C735-4A35-BCEE-D2DE37A930DE}"/>
              </a:ext>
            </a:extLst>
          </p:cNvPr>
          <p:cNvSpPr txBox="1"/>
          <p:nvPr/>
        </p:nvSpPr>
        <p:spPr>
          <a:xfrm>
            <a:off x="4304418" y="4926183"/>
            <a:ext cx="965513" cy="307777"/>
          </a:xfrm>
          <a:prstGeom prst="rect">
            <a:avLst/>
          </a:prstGeom>
          <a:noFill/>
        </p:spPr>
        <p:txBody>
          <a:bodyPr wrap="square" rtlCol="0">
            <a:spAutoFit/>
          </a:bodyPr>
          <a:lstStyle/>
          <a:p>
            <a:r>
              <a:rPr lang="en-US" dirty="0"/>
              <a:t>Figure 17</a:t>
            </a:r>
            <a:endParaRPr lang="en-IN" dirty="0"/>
          </a:p>
        </p:txBody>
      </p:sp>
      <p:pic>
        <p:nvPicPr>
          <p:cNvPr id="7" name="Picture 6">
            <a:extLst>
              <a:ext uri="{FF2B5EF4-FFF2-40B4-BE49-F238E27FC236}">
                <a16:creationId xmlns:a16="http://schemas.microsoft.com/office/drawing/2014/main" id="{A09A301D-7F60-471D-B9B9-E07287051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2" y="1625626"/>
            <a:ext cx="8629798" cy="33677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1"/>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Beta</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30" name="Google Shape;230;p31"/>
          <p:cNvPicPr preferRelativeResize="0"/>
          <p:nvPr/>
        </p:nvPicPr>
        <p:blipFill>
          <a:blip r:embed="rId3">
            <a:alphaModFix/>
          </a:blip>
          <a:stretch>
            <a:fillRect/>
          </a:stretch>
        </p:blipFill>
        <p:spPr>
          <a:xfrm>
            <a:off x="133409" y="1690200"/>
            <a:ext cx="8304036" cy="3240600"/>
          </a:xfrm>
          <a:prstGeom prst="rect">
            <a:avLst/>
          </a:prstGeom>
          <a:noFill/>
          <a:ln>
            <a:noFill/>
          </a:ln>
        </p:spPr>
      </p:pic>
      <p:sp>
        <p:nvSpPr>
          <p:cNvPr id="5" name="TextBox 4">
            <a:extLst>
              <a:ext uri="{FF2B5EF4-FFF2-40B4-BE49-F238E27FC236}">
                <a16:creationId xmlns:a16="http://schemas.microsoft.com/office/drawing/2014/main" id="{07E862AE-D6FA-42A4-89B8-0E747272D702}"/>
              </a:ext>
            </a:extLst>
          </p:cNvPr>
          <p:cNvSpPr txBox="1"/>
          <p:nvPr/>
        </p:nvSpPr>
        <p:spPr>
          <a:xfrm>
            <a:off x="4285427" y="4869011"/>
            <a:ext cx="965513" cy="307777"/>
          </a:xfrm>
          <a:prstGeom prst="rect">
            <a:avLst/>
          </a:prstGeom>
          <a:noFill/>
        </p:spPr>
        <p:txBody>
          <a:bodyPr wrap="square" rtlCol="0">
            <a:spAutoFit/>
          </a:bodyPr>
          <a:lstStyle/>
          <a:p>
            <a:r>
              <a:rPr lang="en-US" dirty="0"/>
              <a:t>Figure 18</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2"/>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37" name="Google Shape;237;p32"/>
          <p:cNvPicPr preferRelativeResize="0"/>
          <p:nvPr/>
        </p:nvPicPr>
        <p:blipFill>
          <a:blip r:embed="rId3">
            <a:alphaModFix/>
          </a:blip>
          <a:stretch>
            <a:fillRect/>
          </a:stretch>
        </p:blipFill>
        <p:spPr>
          <a:xfrm>
            <a:off x="309050" y="1629700"/>
            <a:ext cx="8259788" cy="3240600"/>
          </a:xfrm>
          <a:prstGeom prst="rect">
            <a:avLst/>
          </a:prstGeom>
          <a:noFill/>
          <a:ln>
            <a:noFill/>
          </a:ln>
        </p:spPr>
      </p:pic>
      <p:sp>
        <p:nvSpPr>
          <p:cNvPr id="5" name="TextBox 4">
            <a:extLst>
              <a:ext uri="{FF2B5EF4-FFF2-40B4-BE49-F238E27FC236}">
                <a16:creationId xmlns:a16="http://schemas.microsoft.com/office/drawing/2014/main" id="{0B3C1F83-7631-499F-8E92-BB591D99133C}"/>
              </a:ext>
            </a:extLst>
          </p:cNvPr>
          <p:cNvSpPr txBox="1"/>
          <p:nvPr/>
        </p:nvSpPr>
        <p:spPr>
          <a:xfrm>
            <a:off x="4201607" y="4835723"/>
            <a:ext cx="965513" cy="307777"/>
          </a:xfrm>
          <a:prstGeom prst="rect">
            <a:avLst/>
          </a:prstGeom>
          <a:noFill/>
        </p:spPr>
        <p:txBody>
          <a:bodyPr wrap="square" rtlCol="0">
            <a:spAutoFit/>
          </a:bodyPr>
          <a:lstStyle/>
          <a:p>
            <a:r>
              <a:rPr lang="en-US" dirty="0"/>
              <a:t>Figure 19</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B2979F1-C09B-48A4-B0CE-275A9FDD3FCB}"/>
              </a:ext>
            </a:extLst>
          </p:cNvPr>
          <p:cNvGraphicFramePr>
            <a:graphicFrameLocks noGrp="1"/>
          </p:cNvGraphicFramePr>
          <p:nvPr>
            <p:ph idx="1"/>
            <p:extLst>
              <p:ext uri="{D42A27DB-BD31-4B8C-83A1-F6EECF244321}">
                <p14:modId xmlns:p14="http://schemas.microsoft.com/office/powerpoint/2010/main" val="4240897281"/>
              </p:ext>
            </p:extLst>
          </p:nvPr>
        </p:nvGraphicFramePr>
        <p:xfrm>
          <a:off x="1148271" y="917409"/>
          <a:ext cx="6847458" cy="33677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0B7BDDD-DCFC-4FF1-AA10-9E3F7609D631}"/>
              </a:ext>
            </a:extLst>
          </p:cNvPr>
          <p:cNvSpPr/>
          <p:nvPr/>
        </p:nvSpPr>
        <p:spPr>
          <a:xfrm>
            <a:off x="431057" y="976463"/>
            <a:ext cx="8201892" cy="32496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11139">
              <a:buClrTx/>
            </a:pPr>
            <a:endParaRPr lang="en-IN" sz="2406" kern="1200">
              <a:solidFill>
                <a:prstClr val="white"/>
              </a:solidFill>
              <a:latin typeface="Calibri" panose="020F0502020204030204"/>
            </a:endParaRPr>
          </a:p>
        </p:txBody>
      </p:sp>
      <p:sp>
        <p:nvSpPr>
          <p:cNvPr id="4" name="TextBox 3">
            <a:extLst>
              <a:ext uri="{FF2B5EF4-FFF2-40B4-BE49-F238E27FC236}">
                <a16:creationId xmlns:a16="http://schemas.microsoft.com/office/drawing/2014/main" id="{03F584E6-174D-42BB-B518-07A5649923EE}"/>
              </a:ext>
            </a:extLst>
          </p:cNvPr>
          <p:cNvSpPr txBox="1"/>
          <p:nvPr/>
        </p:nvSpPr>
        <p:spPr>
          <a:xfrm>
            <a:off x="4089243" y="4285134"/>
            <a:ext cx="965513" cy="307777"/>
          </a:xfrm>
          <a:prstGeom prst="rect">
            <a:avLst/>
          </a:prstGeom>
          <a:noFill/>
        </p:spPr>
        <p:txBody>
          <a:bodyPr wrap="square" rtlCol="0">
            <a:spAutoFit/>
          </a:bodyPr>
          <a:lstStyle/>
          <a:p>
            <a:r>
              <a:rPr lang="en-US" dirty="0"/>
              <a:t>Figure 20</a:t>
            </a:r>
            <a:endParaRPr lang="en-IN" dirty="0"/>
          </a:p>
        </p:txBody>
      </p:sp>
    </p:spTree>
    <p:extLst>
      <p:ext uri="{BB962C8B-B14F-4D97-AF65-F5344CB8AC3E}">
        <p14:creationId xmlns:p14="http://schemas.microsoft.com/office/powerpoint/2010/main" val="2597508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9"/>
          <p:cNvGraphicFramePr/>
          <p:nvPr/>
        </p:nvGraphicFramePr>
        <p:xfrm>
          <a:off x="25475" y="1485050"/>
          <a:ext cx="9021000" cy="2680550"/>
        </p:xfrm>
        <a:graphic>
          <a:graphicData uri="http://schemas.openxmlformats.org/drawingml/2006/table">
            <a:tbl>
              <a:tblPr>
                <a:noFill/>
                <a:tableStyleId>{75EA1ED5-8C5E-4327-B112-E681B1F0F85F}</a:tableStyleId>
              </a:tblPr>
              <a:tblGrid>
                <a:gridCol w="4009350">
                  <a:extLst>
                    <a:ext uri="{9D8B030D-6E8A-4147-A177-3AD203B41FA5}">
                      <a16:colId xmlns:a16="http://schemas.microsoft.com/office/drawing/2014/main" val="20000"/>
                    </a:ext>
                  </a:extLst>
                </a:gridCol>
                <a:gridCol w="1670550">
                  <a:extLst>
                    <a:ext uri="{9D8B030D-6E8A-4147-A177-3AD203B41FA5}">
                      <a16:colId xmlns:a16="http://schemas.microsoft.com/office/drawing/2014/main" val="20001"/>
                    </a:ext>
                  </a:extLst>
                </a:gridCol>
                <a:gridCol w="1670550">
                  <a:extLst>
                    <a:ext uri="{9D8B030D-6E8A-4147-A177-3AD203B41FA5}">
                      <a16:colId xmlns:a16="http://schemas.microsoft.com/office/drawing/2014/main" val="20002"/>
                    </a:ext>
                  </a:extLst>
                </a:gridCol>
                <a:gridCol w="1670550">
                  <a:extLst>
                    <a:ext uri="{9D8B030D-6E8A-4147-A177-3AD203B41FA5}">
                      <a16:colId xmlns:a16="http://schemas.microsoft.com/office/drawing/2014/main" val="20003"/>
                    </a:ext>
                  </a:extLst>
                </a:gridCol>
              </a:tblGrid>
              <a:tr h="534500">
                <a:tc>
                  <a:txBody>
                    <a:bodyPr/>
                    <a:lstStyle/>
                    <a:p>
                      <a:pPr marL="0" lvl="0" indent="0" algn="ctr" rtl="0">
                        <a:spcBef>
                          <a:spcPts val="0"/>
                        </a:spcBef>
                        <a:spcAft>
                          <a:spcPts val="0"/>
                        </a:spcAft>
                        <a:buNone/>
                      </a:pP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Base Model</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 sz="1900" b="1">
                          <a:latin typeface="Lato"/>
                          <a:ea typeface="Lato"/>
                          <a:cs typeface="Lato"/>
                          <a:sym typeface="Lato"/>
                        </a:rPr>
                        <a:t>Our model</a:t>
                      </a:r>
                      <a:endParaRPr sz="19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809850">
                <a:tc>
                  <a:txBody>
                    <a:bodyPr/>
                    <a:lstStyle/>
                    <a:p>
                      <a:pPr marL="0" lvl="0" indent="0" algn="ctr" rtl="0">
                        <a:lnSpc>
                          <a:spcPct val="115000"/>
                        </a:lnSpc>
                        <a:spcBef>
                          <a:spcPts val="0"/>
                        </a:spcBef>
                        <a:spcAft>
                          <a:spcPts val="0"/>
                        </a:spcAft>
                        <a:buNone/>
                      </a:pPr>
                      <a:r>
                        <a:rPr lang="en" sz="1000" b="1">
                          <a:latin typeface="Lato"/>
                          <a:ea typeface="Lato"/>
                          <a:cs typeface="Lato"/>
                          <a:sym typeface="Lato"/>
                        </a:rPr>
                        <a:t>Metrics obtained (at Secondary receiver)</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Rayleigh</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Nakagami</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Outage Probability at 0dB (vs SNR)</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NA</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0.323</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0.1627</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Throughput (bps) (Maximum)</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0.35</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0.333</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Energy (Joules) (Maximum)</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0.7124</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8" name="Google Shape;288;p39"/>
          <p:cNvSpPr txBox="1">
            <a:spLocks noGrp="1"/>
          </p:cNvSpPr>
          <p:nvPr>
            <p:ph type="title" idx="4294967295"/>
          </p:nvPr>
        </p:nvSpPr>
        <p:spPr>
          <a:xfrm>
            <a:off x="215225" y="337819"/>
            <a:ext cx="71607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      </a:t>
            </a:r>
            <a:r>
              <a:rPr lang="en" sz="3600" u="sng" dirty="0">
                <a:solidFill>
                  <a:schemeClr val="dk1"/>
                </a:solidFill>
              </a:rPr>
              <a:t>Results</a:t>
            </a:r>
            <a:endParaRPr sz="2400" u="sng" dirty="0"/>
          </a:p>
        </p:txBody>
      </p:sp>
      <p:sp>
        <p:nvSpPr>
          <p:cNvPr id="4" name="TextBox 3">
            <a:extLst>
              <a:ext uri="{FF2B5EF4-FFF2-40B4-BE49-F238E27FC236}">
                <a16:creationId xmlns:a16="http://schemas.microsoft.com/office/drawing/2014/main" id="{7CE2A8CF-155F-4F67-AEC4-227802A28464}"/>
              </a:ext>
            </a:extLst>
          </p:cNvPr>
          <p:cNvSpPr txBox="1"/>
          <p:nvPr/>
        </p:nvSpPr>
        <p:spPr>
          <a:xfrm>
            <a:off x="407254" y="997890"/>
            <a:ext cx="8521521" cy="523220"/>
          </a:xfrm>
          <a:prstGeom prst="rect">
            <a:avLst/>
          </a:prstGeom>
          <a:noFill/>
        </p:spPr>
        <p:txBody>
          <a:bodyPr wrap="square" rtlCol="0">
            <a:spAutoFit/>
          </a:bodyPr>
          <a:lstStyle/>
          <a:p>
            <a:r>
              <a:rPr lang="en-US" dirty="0"/>
              <a:t>Table 1: Performance Analysis of our model in comparison with the base model on three parameters - Outage Probability, Throughput and Energy</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Google Shape;86;p15">
            <a:extLst>
              <a:ext uri="{FF2B5EF4-FFF2-40B4-BE49-F238E27FC236}">
                <a16:creationId xmlns:a16="http://schemas.microsoft.com/office/drawing/2014/main" id="{24E26946-4F7F-4760-86CF-CF729D566ED9}"/>
              </a:ext>
            </a:extLst>
          </p:cNvPr>
          <p:cNvSpPr txBox="1"/>
          <p:nvPr/>
        </p:nvSpPr>
        <p:spPr>
          <a:xfrm>
            <a:off x="1133875" y="0"/>
            <a:ext cx="70335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IN" sz="3600" b="1" u="sng" dirty="0">
                <a:solidFill>
                  <a:schemeClr val="dk1"/>
                </a:solidFill>
                <a:latin typeface="Raleway"/>
                <a:ea typeface="Raleway"/>
                <a:cs typeface="Raleway"/>
                <a:sym typeface="Raleway"/>
              </a:rPr>
              <a:t>Introduction</a:t>
            </a:r>
            <a:endParaRPr sz="2400" b="1" u="sng" dirty="0">
              <a:solidFill>
                <a:schemeClr val="dk2"/>
              </a:solidFill>
              <a:latin typeface="Raleway"/>
              <a:ea typeface="Raleway"/>
              <a:cs typeface="Raleway"/>
              <a:sym typeface="Raleway"/>
            </a:endParaRPr>
          </a:p>
        </p:txBody>
      </p:sp>
      <p:sp>
        <p:nvSpPr>
          <p:cNvPr id="36" name="Isosceles Triangle 35">
            <a:extLst>
              <a:ext uri="{FF2B5EF4-FFF2-40B4-BE49-F238E27FC236}">
                <a16:creationId xmlns:a16="http://schemas.microsoft.com/office/drawing/2014/main" id="{6C281438-4228-410E-AFF5-7A6F98959613}"/>
              </a:ext>
            </a:extLst>
          </p:cNvPr>
          <p:cNvSpPr/>
          <p:nvPr/>
        </p:nvSpPr>
        <p:spPr>
          <a:xfrm>
            <a:off x="4226623" y="2050141"/>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BEAFB53-44DB-4050-88CE-1C6088DC9618}"/>
              </a:ext>
            </a:extLst>
          </p:cNvPr>
          <p:cNvSpPr/>
          <p:nvPr/>
        </p:nvSpPr>
        <p:spPr>
          <a:xfrm>
            <a:off x="4248265" y="1961140"/>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Block Arc 37">
            <a:extLst>
              <a:ext uri="{FF2B5EF4-FFF2-40B4-BE49-F238E27FC236}">
                <a16:creationId xmlns:a16="http://schemas.microsoft.com/office/drawing/2014/main" id="{64F15776-7F0E-4BD2-B763-3D7083C61C47}"/>
              </a:ext>
            </a:extLst>
          </p:cNvPr>
          <p:cNvSpPr/>
          <p:nvPr/>
        </p:nvSpPr>
        <p:spPr>
          <a:xfrm rot="17052092">
            <a:off x="3947602" y="1853197"/>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Block Arc 38">
            <a:extLst>
              <a:ext uri="{FF2B5EF4-FFF2-40B4-BE49-F238E27FC236}">
                <a16:creationId xmlns:a16="http://schemas.microsoft.com/office/drawing/2014/main" id="{4BC93214-DE1C-465B-971E-0ED3153ACD78}"/>
              </a:ext>
            </a:extLst>
          </p:cNvPr>
          <p:cNvSpPr/>
          <p:nvPr/>
        </p:nvSpPr>
        <p:spPr>
          <a:xfrm rot="17385343">
            <a:off x="3692770" y="1770955"/>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Block Arc 39">
            <a:extLst>
              <a:ext uri="{FF2B5EF4-FFF2-40B4-BE49-F238E27FC236}">
                <a16:creationId xmlns:a16="http://schemas.microsoft.com/office/drawing/2014/main" id="{C8BD0FB5-FE9F-43A8-B91B-454EDDBC1734}"/>
              </a:ext>
            </a:extLst>
          </p:cNvPr>
          <p:cNvSpPr/>
          <p:nvPr/>
        </p:nvSpPr>
        <p:spPr>
          <a:xfrm rot="5053543">
            <a:off x="4141629" y="1841705"/>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A656008B-4078-468C-95A6-CEBF22364CA6}"/>
              </a:ext>
            </a:extLst>
          </p:cNvPr>
          <p:cNvSpPr/>
          <p:nvPr/>
        </p:nvSpPr>
        <p:spPr>
          <a:xfrm rot="2001816">
            <a:off x="3675520" y="2429694"/>
            <a:ext cx="283407" cy="1260445"/>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Down 41">
            <a:extLst>
              <a:ext uri="{FF2B5EF4-FFF2-40B4-BE49-F238E27FC236}">
                <a16:creationId xmlns:a16="http://schemas.microsoft.com/office/drawing/2014/main" id="{2680B43D-310E-4B95-862D-07E0306DD415}"/>
              </a:ext>
            </a:extLst>
          </p:cNvPr>
          <p:cNvSpPr/>
          <p:nvPr/>
        </p:nvSpPr>
        <p:spPr>
          <a:xfrm rot="19832615">
            <a:off x="4556157" y="2457824"/>
            <a:ext cx="283407" cy="1234138"/>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5FCCE0A8-1493-431F-B525-FB4BF4275E28}"/>
              </a:ext>
            </a:extLst>
          </p:cNvPr>
          <p:cNvSpPr/>
          <p:nvPr/>
        </p:nvSpPr>
        <p:spPr>
          <a:xfrm>
            <a:off x="4950630" y="4193289"/>
            <a:ext cx="820153" cy="492369"/>
          </a:xfrm>
          <a:prstGeom prst="cub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54C82DD0-1FCB-45DB-9A5A-42DB6F492CFF}"/>
              </a:ext>
            </a:extLst>
          </p:cNvPr>
          <p:cNvSpPr/>
          <p:nvPr/>
        </p:nvSpPr>
        <p:spPr>
          <a:xfrm>
            <a:off x="2751958" y="4193289"/>
            <a:ext cx="820153" cy="492369"/>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Down 44">
            <a:extLst>
              <a:ext uri="{FF2B5EF4-FFF2-40B4-BE49-F238E27FC236}">
                <a16:creationId xmlns:a16="http://schemas.microsoft.com/office/drawing/2014/main" id="{E0AE3F74-078E-45C9-AF10-6E45A121DFA5}"/>
              </a:ext>
            </a:extLst>
          </p:cNvPr>
          <p:cNvSpPr/>
          <p:nvPr/>
        </p:nvSpPr>
        <p:spPr>
          <a:xfrm rot="5400000">
            <a:off x="4107271" y="3885511"/>
            <a:ext cx="283407" cy="1078267"/>
          </a:xfrm>
          <a:prstGeom prst="down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Block Arc 45">
            <a:extLst>
              <a:ext uri="{FF2B5EF4-FFF2-40B4-BE49-F238E27FC236}">
                <a16:creationId xmlns:a16="http://schemas.microsoft.com/office/drawing/2014/main" id="{2C588E0C-9D1F-4C93-BF9A-BBCB59A9440A}"/>
              </a:ext>
            </a:extLst>
          </p:cNvPr>
          <p:cNvSpPr/>
          <p:nvPr/>
        </p:nvSpPr>
        <p:spPr>
          <a:xfrm rot="17385343">
            <a:off x="3424439" y="1696325"/>
            <a:ext cx="894931" cy="424092"/>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Block Arc 46">
            <a:extLst>
              <a:ext uri="{FF2B5EF4-FFF2-40B4-BE49-F238E27FC236}">
                <a16:creationId xmlns:a16="http://schemas.microsoft.com/office/drawing/2014/main" id="{9BC62344-C1B7-4596-B194-03E49D04CAE4}"/>
              </a:ext>
            </a:extLst>
          </p:cNvPr>
          <p:cNvSpPr/>
          <p:nvPr/>
        </p:nvSpPr>
        <p:spPr>
          <a:xfrm rot="4684952">
            <a:off x="4181689" y="1782019"/>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Block Arc 47">
            <a:extLst>
              <a:ext uri="{FF2B5EF4-FFF2-40B4-BE49-F238E27FC236}">
                <a16:creationId xmlns:a16="http://schemas.microsoft.com/office/drawing/2014/main" id="{29885600-A4A3-475D-B802-576D84F7E9D6}"/>
              </a:ext>
            </a:extLst>
          </p:cNvPr>
          <p:cNvSpPr/>
          <p:nvPr/>
        </p:nvSpPr>
        <p:spPr>
          <a:xfrm rot="4414803">
            <a:off x="4288422" y="1711955"/>
            <a:ext cx="894931" cy="41268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Isosceles Triangle 48">
            <a:extLst>
              <a:ext uri="{FF2B5EF4-FFF2-40B4-BE49-F238E27FC236}">
                <a16:creationId xmlns:a16="http://schemas.microsoft.com/office/drawing/2014/main" id="{D767A60E-D4FA-414E-91D6-386BE9B6D718}"/>
              </a:ext>
            </a:extLst>
          </p:cNvPr>
          <p:cNvSpPr/>
          <p:nvPr/>
        </p:nvSpPr>
        <p:spPr>
          <a:xfrm>
            <a:off x="2946503" y="3860910"/>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4AF87AF3-4E37-4014-BF5F-0A3F73D23C87}"/>
              </a:ext>
            </a:extLst>
          </p:cNvPr>
          <p:cNvSpPr/>
          <p:nvPr/>
        </p:nvSpPr>
        <p:spPr>
          <a:xfrm>
            <a:off x="2971727" y="3833286"/>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Block Arc 50">
            <a:extLst>
              <a:ext uri="{FF2B5EF4-FFF2-40B4-BE49-F238E27FC236}">
                <a16:creationId xmlns:a16="http://schemas.microsoft.com/office/drawing/2014/main" id="{1F8B36BF-8881-4835-8F50-F1E108BF6BF0}"/>
              </a:ext>
            </a:extLst>
          </p:cNvPr>
          <p:cNvSpPr/>
          <p:nvPr/>
        </p:nvSpPr>
        <p:spPr>
          <a:xfrm rot="17052092">
            <a:off x="2655352" y="3720784"/>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Block Arc 51">
            <a:extLst>
              <a:ext uri="{FF2B5EF4-FFF2-40B4-BE49-F238E27FC236}">
                <a16:creationId xmlns:a16="http://schemas.microsoft.com/office/drawing/2014/main" id="{EA218EA5-14BD-480F-808A-3773CF22B870}"/>
              </a:ext>
            </a:extLst>
          </p:cNvPr>
          <p:cNvSpPr/>
          <p:nvPr/>
        </p:nvSpPr>
        <p:spPr>
          <a:xfrm rot="17385343">
            <a:off x="2400520" y="3638542"/>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Block Arc 52">
            <a:extLst>
              <a:ext uri="{FF2B5EF4-FFF2-40B4-BE49-F238E27FC236}">
                <a16:creationId xmlns:a16="http://schemas.microsoft.com/office/drawing/2014/main" id="{5FCF740E-5488-47EC-9956-8B046D1AEEAC}"/>
              </a:ext>
            </a:extLst>
          </p:cNvPr>
          <p:cNvSpPr/>
          <p:nvPr/>
        </p:nvSpPr>
        <p:spPr>
          <a:xfrm rot="5053543">
            <a:off x="2849379" y="3709292"/>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Block Arc 53">
            <a:extLst>
              <a:ext uri="{FF2B5EF4-FFF2-40B4-BE49-F238E27FC236}">
                <a16:creationId xmlns:a16="http://schemas.microsoft.com/office/drawing/2014/main" id="{96A5C00E-EACB-4FED-AA1F-9300E1D7059E}"/>
              </a:ext>
            </a:extLst>
          </p:cNvPr>
          <p:cNvSpPr/>
          <p:nvPr/>
        </p:nvSpPr>
        <p:spPr>
          <a:xfrm rot="4530357">
            <a:off x="2879402" y="3638541"/>
            <a:ext cx="697267" cy="34746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Isosceles Triangle 54">
            <a:extLst>
              <a:ext uri="{FF2B5EF4-FFF2-40B4-BE49-F238E27FC236}">
                <a16:creationId xmlns:a16="http://schemas.microsoft.com/office/drawing/2014/main" id="{7DD5577F-BE6F-45C8-A05E-F1DDCF781003}"/>
              </a:ext>
            </a:extLst>
          </p:cNvPr>
          <p:cNvSpPr/>
          <p:nvPr/>
        </p:nvSpPr>
        <p:spPr>
          <a:xfrm>
            <a:off x="5457970" y="3872631"/>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0D3785C1-F198-4F9B-80B5-AEBCAEB60CEC}"/>
              </a:ext>
            </a:extLst>
          </p:cNvPr>
          <p:cNvSpPr/>
          <p:nvPr/>
        </p:nvSpPr>
        <p:spPr>
          <a:xfrm>
            <a:off x="5483194" y="3845007"/>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Block Arc 56">
            <a:extLst>
              <a:ext uri="{FF2B5EF4-FFF2-40B4-BE49-F238E27FC236}">
                <a16:creationId xmlns:a16="http://schemas.microsoft.com/office/drawing/2014/main" id="{2BB42083-CA9D-4370-AEDF-A1AA2E7A762A}"/>
              </a:ext>
            </a:extLst>
          </p:cNvPr>
          <p:cNvSpPr/>
          <p:nvPr/>
        </p:nvSpPr>
        <p:spPr>
          <a:xfrm rot="17052092">
            <a:off x="5166819" y="3732505"/>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Block Arc 57">
            <a:extLst>
              <a:ext uri="{FF2B5EF4-FFF2-40B4-BE49-F238E27FC236}">
                <a16:creationId xmlns:a16="http://schemas.microsoft.com/office/drawing/2014/main" id="{AE663573-74E3-44C1-9B0A-EDA419DA9F52}"/>
              </a:ext>
            </a:extLst>
          </p:cNvPr>
          <p:cNvSpPr/>
          <p:nvPr/>
        </p:nvSpPr>
        <p:spPr>
          <a:xfrm rot="17385343">
            <a:off x="4911987" y="3650263"/>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Block Arc 58">
            <a:extLst>
              <a:ext uri="{FF2B5EF4-FFF2-40B4-BE49-F238E27FC236}">
                <a16:creationId xmlns:a16="http://schemas.microsoft.com/office/drawing/2014/main" id="{F4EDDDB9-52AB-466B-BF5A-0A084E0A0FBC}"/>
              </a:ext>
            </a:extLst>
          </p:cNvPr>
          <p:cNvSpPr/>
          <p:nvPr/>
        </p:nvSpPr>
        <p:spPr>
          <a:xfrm rot="5053543">
            <a:off x="5360846" y="3721013"/>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Block Arc 59">
            <a:extLst>
              <a:ext uri="{FF2B5EF4-FFF2-40B4-BE49-F238E27FC236}">
                <a16:creationId xmlns:a16="http://schemas.microsoft.com/office/drawing/2014/main" id="{1ACA3661-7D50-4BAD-BFA2-B1367796F71D}"/>
              </a:ext>
            </a:extLst>
          </p:cNvPr>
          <p:cNvSpPr/>
          <p:nvPr/>
        </p:nvSpPr>
        <p:spPr>
          <a:xfrm rot="4530357">
            <a:off x="5390869" y="3650262"/>
            <a:ext cx="697267" cy="34746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2B91FD6E-E005-4B07-ABDB-F72A58FFCC7D}"/>
              </a:ext>
            </a:extLst>
          </p:cNvPr>
          <p:cNvSpPr txBox="1"/>
          <p:nvPr/>
        </p:nvSpPr>
        <p:spPr>
          <a:xfrm>
            <a:off x="2397038" y="4662809"/>
            <a:ext cx="2310348"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Digital Electronics Lab</a:t>
            </a:r>
          </a:p>
        </p:txBody>
      </p:sp>
      <p:sp>
        <p:nvSpPr>
          <p:cNvPr id="62" name="TextBox 61">
            <a:extLst>
              <a:ext uri="{FF2B5EF4-FFF2-40B4-BE49-F238E27FC236}">
                <a16:creationId xmlns:a16="http://schemas.microsoft.com/office/drawing/2014/main" id="{8F52BC14-38C5-4D45-9638-402B128FAAA3}"/>
              </a:ext>
            </a:extLst>
          </p:cNvPr>
          <p:cNvSpPr txBox="1"/>
          <p:nvPr/>
        </p:nvSpPr>
        <p:spPr>
          <a:xfrm>
            <a:off x="4559752" y="4669856"/>
            <a:ext cx="1796436"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Wireless Communication Lab</a:t>
            </a:r>
          </a:p>
        </p:txBody>
      </p:sp>
      <p:sp>
        <p:nvSpPr>
          <p:cNvPr id="63" name="TextBox 62">
            <a:extLst>
              <a:ext uri="{FF2B5EF4-FFF2-40B4-BE49-F238E27FC236}">
                <a16:creationId xmlns:a16="http://schemas.microsoft.com/office/drawing/2014/main" id="{B9413778-7B5E-4BE4-8915-A77D770C7758}"/>
              </a:ext>
            </a:extLst>
          </p:cNvPr>
          <p:cNvSpPr txBox="1"/>
          <p:nvPr/>
        </p:nvSpPr>
        <p:spPr>
          <a:xfrm>
            <a:off x="3403499" y="3664207"/>
            <a:ext cx="1796436" cy="553998"/>
          </a:xfrm>
          <a:prstGeom prst="rect">
            <a:avLst/>
          </a:prstGeom>
          <a:noFill/>
        </p:spPr>
        <p:txBody>
          <a:bodyPr wrap="square" rtlCol="0">
            <a:spAutoFit/>
          </a:bodyPr>
          <a:lstStyle/>
          <a:p>
            <a:pPr defTabSz="457200">
              <a:buClrTx/>
              <a:buFontTx/>
              <a:buNone/>
            </a:pPr>
            <a:r>
              <a:rPr lang="en-US" sz="1000" kern="1200" dirty="0">
                <a:solidFill>
                  <a:prstClr val="black"/>
                </a:solidFill>
                <a:latin typeface="Times New Roman" panose="02020603050405020304" pitchFamily="18" charset="0"/>
                <a:ea typeface="+mn-ea"/>
                <a:cs typeface="Times New Roman" panose="02020603050405020304" pitchFamily="18" charset="0"/>
              </a:rPr>
              <a:t>‘0’ bit – Absorb Power Signal ‘1’ bit – Reflect Power signal</a:t>
            </a:r>
            <a:endParaRPr lang="en-IN" sz="1000" kern="1200" dirty="0">
              <a:solidFill>
                <a:prstClr val="black"/>
              </a:solidFill>
              <a:latin typeface="Times New Roman" panose="02020603050405020304" pitchFamily="18" charset="0"/>
              <a:ea typeface="+mn-ea"/>
              <a:cs typeface="Times New Roman" panose="02020603050405020304" pitchFamily="18" charset="0"/>
            </a:endParaRPr>
          </a:p>
          <a:p>
            <a:pPr defTabSz="457200">
              <a:buClrTx/>
              <a:buFontTx/>
              <a:buNone/>
            </a:pPr>
            <a:endParaRPr lang="en-IN" sz="1000" kern="1200" dirty="0">
              <a:solidFill>
                <a:prstClr val="black"/>
              </a:solidFill>
              <a:latin typeface="Times New Roman" panose="02020603050405020304" pitchFamily="18" charset="0"/>
              <a:ea typeface="+mn-ea"/>
              <a:cs typeface="Times New Roman" panose="02020603050405020304" pitchFamily="18" charset="0"/>
            </a:endParaRPr>
          </a:p>
        </p:txBody>
      </p:sp>
      <p:sp>
        <p:nvSpPr>
          <p:cNvPr id="64" name="TextBox 63">
            <a:extLst>
              <a:ext uri="{FF2B5EF4-FFF2-40B4-BE49-F238E27FC236}">
                <a16:creationId xmlns:a16="http://schemas.microsoft.com/office/drawing/2014/main" id="{C5FD676F-B26C-4125-A362-59A97FCF5EC3}"/>
              </a:ext>
            </a:extLst>
          </p:cNvPr>
          <p:cNvSpPr txBox="1"/>
          <p:nvPr/>
        </p:nvSpPr>
        <p:spPr>
          <a:xfrm>
            <a:off x="3896047" y="4115858"/>
            <a:ext cx="811339"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Backscatter</a:t>
            </a:r>
          </a:p>
        </p:txBody>
      </p:sp>
      <p:sp>
        <p:nvSpPr>
          <p:cNvPr id="65" name="TextBox 64">
            <a:extLst>
              <a:ext uri="{FF2B5EF4-FFF2-40B4-BE49-F238E27FC236}">
                <a16:creationId xmlns:a16="http://schemas.microsoft.com/office/drawing/2014/main" id="{E182CB3E-7E5D-4C81-B040-E2CC1D196370}"/>
              </a:ext>
            </a:extLst>
          </p:cNvPr>
          <p:cNvSpPr txBox="1"/>
          <p:nvPr/>
        </p:nvSpPr>
        <p:spPr>
          <a:xfrm>
            <a:off x="2724629" y="1795186"/>
            <a:ext cx="811339"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Base station</a:t>
            </a:r>
          </a:p>
        </p:txBody>
      </p:sp>
      <p:sp>
        <p:nvSpPr>
          <p:cNvPr id="66" name="Rectangle 65">
            <a:extLst>
              <a:ext uri="{FF2B5EF4-FFF2-40B4-BE49-F238E27FC236}">
                <a16:creationId xmlns:a16="http://schemas.microsoft.com/office/drawing/2014/main" id="{F17E9439-AF56-418A-AB5E-226C37451A97}"/>
              </a:ext>
            </a:extLst>
          </p:cNvPr>
          <p:cNvSpPr/>
          <p:nvPr/>
        </p:nvSpPr>
        <p:spPr>
          <a:xfrm>
            <a:off x="1028925" y="1430753"/>
            <a:ext cx="6476549" cy="349738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E333FA-F031-48D4-9E31-E4147DCAC350}"/>
              </a:ext>
            </a:extLst>
          </p:cNvPr>
          <p:cNvSpPr txBox="1"/>
          <p:nvPr/>
        </p:nvSpPr>
        <p:spPr>
          <a:xfrm>
            <a:off x="953902" y="563862"/>
            <a:ext cx="7033499" cy="738664"/>
          </a:xfrm>
          <a:prstGeom prst="rect">
            <a:avLst/>
          </a:prstGeom>
          <a:noFill/>
        </p:spPr>
        <p:txBody>
          <a:bodyPr wrap="square" rtlCol="0">
            <a:spAutoFit/>
          </a:bodyPr>
          <a:lstStyle/>
          <a:p>
            <a:r>
              <a:rPr lang="en-US" dirty="0">
                <a:latin typeface="Lato" panose="020B0604020202020204" charset="0"/>
              </a:rPr>
              <a:t>Ambient Backscatter Network - </a:t>
            </a:r>
            <a:r>
              <a:rPr lang="en-US" b="1" dirty="0">
                <a:latin typeface="Lato" panose="020B0604020202020204" charset="0"/>
              </a:rPr>
              <a:t>Ambient backscatter</a:t>
            </a:r>
            <a:r>
              <a:rPr lang="en-US" dirty="0">
                <a:latin typeface="Lato" panose="020B0604020202020204" charset="0"/>
              </a:rPr>
              <a:t> uses existing radio frequency signals, such as radio, television, mobile telephony etc., to transmit data without a battery or power grid connection.</a:t>
            </a:r>
            <a:endParaRPr lang="en-IN" dirty="0">
              <a:latin typeface="Lato" panose="020B0604020202020204" charset="0"/>
            </a:endParaRPr>
          </a:p>
        </p:txBody>
      </p:sp>
      <p:sp>
        <p:nvSpPr>
          <p:cNvPr id="67" name="TextBox 66">
            <a:extLst>
              <a:ext uri="{FF2B5EF4-FFF2-40B4-BE49-F238E27FC236}">
                <a16:creationId xmlns:a16="http://schemas.microsoft.com/office/drawing/2014/main" id="{3A9A4D76-4C2F-4EEC-B9CF-92112884178A}"/>
              </a:ext>
            </a:extLst>
          </p:cNvPr>
          <p:cNvSpPr txBox="1"/>
          <p:nvPr/>
        </p:nvSpPr>
        <p:spPr>
          <a:xfrm>
            <a:off x="3835847" y="4915207"/>
            <a:ext cx="965513" cy="307777"/>
          </a:xfrm>
          <a:prstGeom prst="rect">
            <a:avLst/>
          </a:prstGeom>
          <a:noFill/>
        </p:spPr>
        <p:txBody>
          <a:bodyPr wrap="square" rtlCol="0">
            <a:spAutoFit/>
          </a:bodyPr>
          <a:lstStyle/>
          <a:p>
            <a:r>
              <a:rPr lang="en-US" dirty="0"/>
              <a:t>Figure 1</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294" name="Google Shape;294;p40"/>
          <p:cNvGraphicFramePr/>
          <p:nvPr>
            <p:extLst>
              <p:ext uri="{D42A27DB-BD31-4B8C-83A1-F6EECF244321}">
                <p14:modId xmlns:p14="http://schemas.microsoft.com/office/powerpoint/2010/main" val="3403106704"/>
              </p:ext>
            </p:extLst>
          </p:nvPr>
        </p:nvGraphicFramePr>
        <p:xfrm>
          <a:off x="609600" y="2896240"/>
          <a:ext cx="7552675" cy="2202180"/>
        </p:xfrm>
        <a:graphic>
          <a:graphicData uri="http://schemas.openxmlformats.org/drawingml/2006/table">
            <a:tbl>
              <a:tblPr>
                <a:noFill/>
                <a:tableStyleId>{75EA1ED5-8C5E-4327-B112-E681B1F0F85F}</a:tableStyleId>
              </a:tblPr>
              <a:tblGrid>
                <a:gridCol w="2687325">
                  <a:extLst>
                    <a:ext uri="{9D8B030D-6E8A-4147-A177-3AD203B41FA5}">
                      <a16:colId xmlns:a16="http://schemas.microsoft.com/office/drawing/2014/main" val="20000"/>
                    </a:ext>
                  </a:extLst>
                </a:gridCol>
                <a:gridCol w="704325">
                  <a:extLst>
                    <a:ext uri="{9D8B030D-6E8A-4147-A177-3AD203B41FA5}">
                      <a16:colId xmlns:a16="http://schemas.microsoft.com/office/drawing/2014/main" val="20001"/>
                    </a:ext>
                  </a:extLst>
                </a:gridCol>
                <a:gridCol w="736850">
                  <a:extLst>
                    <a:ext uri="{9D8B030D-6E8A-4147-A177-3AD203B41FA5}">
                      <a16:colId xmlns:a16="http://schemas.microsoft.com/office/drawing/2014/main" val="20002"/>
                    </a:ext>
                  </a:extLst>
                </a:gridCol>
                <a:gridCol w="639325">
                  <a:extLst>
                    <a:ext uri="{9D8B030D-6E8A-4147-A177-3AD203B41FA5}">
                      <a16:colId xmlns:a16="http://schemas.microsoft.com/office/drawing/2014/main" val="20003"/>
                    </a:ext>
                  </a:extLst>
                </a:gridCol>
                <a:gridCol w="563475">
                  <a:extLst>
                    <a:ext uri="{9D8B030D-6E8A-4147-A177-3AD203B41FA5}">
                      <a16:colId xmlns:a16="http://schemas.microsoft.com/office/drawing/2014/main" val="20004"/>
                    </a:ext>
                  </a:extLst>
                </a:gridCol>
                <a:gridCol w="2221375">
                  <a:extLst>
                    <a:ext uri="{9D8B030D-6E8A-4147-A177-3AD203B41FA5}">
                      <a16:colId xmlns:a16="http://schemas.microsoft.com/office/drawing/2014/main" val="20005"/>
                    </a:ext>
                  </a:extLst>
                </a:gridCol>
              </a:tblGrid>
              <a:tr h="676195">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4">
                  <a:txBody>
                    <a:bodyPr/>
                    <a:lstStyle/>
                    <a:p>
                      <a:pPr marL="0" lvl="0" indent="0" algn="ctr" rtl="0">
                        <a:lnSpc>
                          <a:spcPct val="115000"/>
                        </a:lnSpc>
                        <a:spcBef>
                          <a:spcPts val="0"/>
                        </a:spcBef>
                        <a:spcAft>
                          <a:spcPts val="0"/>
                        </a:spcAft>
                        <a:buNone/>
                      </a:pPr>
                      <a:r>
                        <a:rPr lang="en" sz="1600" b="1">
                          <a:latin typeface="Lato"/>
                          <a:ea typeface="Lato"/>
                          <a:cs typeface="Lato"/>
                          <a:sym typeface="Lato"/>
                        </a:rPr>
                        <a:t>Distance (m)</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Number of Secondary Transmitters</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2141">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3461">
                <a:tc rowSpan="4">
                  <a:txBody>
                    <a:bodyPr/>
                    <a:lstStyle/>
                    <a:p>
                      <a:pPr marL="0" lvl="0" indent="0" algn="ctr" rtl="0">
                        <a:lnSpc>
                          <a:spcPct val="115000"/>
                        </a:lnSpc>
                        <a:spcBef>
                          <a:spcPts val="0"/>
                        </a:spcBef>
                        <a:spcAft>
                          <a:spcPts val="0"/>
                        </a:spcAft>
                        <a:buNone/>
                      </a:pPr>
                      <a:r>
                        <a:rPr lang="en" sz="1600" b="1">
                          <a:latin typeface="Lato"/>
                          <a:ea typeface="Lato"/>
                          <a:cs typeface="Lato"/>
                          <a:sym typeface="Lato"/>
                        </a:rPr>
                        <a:t>Outage Probability</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0.19</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0.07</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8</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4" name="Google Shape;299;p41">
            <a:extLst>
              <a:ext uri="{FF2B5EF4-FFF2-40B4-BE49-F238E27FC236}">
                <a16:creationId xmlns:a16="http://schemas.microsoft.com/office/drawing/2014/main" id="{99C295A6-21F5-4ACB-AAB8-084CDFBA05B0}"/>
              </a:ext>
            </a:extLst>
          </p:cNvPr>
          <p:cNvGraphicFramePr/>
          <p:nvPr>
            <p:extLst>
              <p:ext uri="{D42A27DB-BD31-4B8C-83A1-F6EECF244321}">
                <p14:modId xmlns:p14="http://schemas.microsoft.com/office/powerpoint/2010/main" val="1111676071"/>
              </p:ext>
            </p:extLst>
          </p:nvPr>
        </p:nvGraphicFramePr>
        <p:xfrm>
          <a:off x="609600" y="247365"/>
          <a:ext cx="7552675" cy="2255804"/>
        </p:xfrm>
        <a:graphic>
          <a:graphicData uri="http://schemas.openxmlformats.org/drawingml/2006/table">
            <a:tbl>
              <a:tblPr>
                <a:noFill/>
                <a:tableStyleId>{75EA1ED5-8C5E-4327-B112-E681B1F0F85F}</a:tableStyleId>
              </a:tblPr>
              <a:tblGrid>
                <a:gridCol w="2687322">
                  <a:extLst>
                    <a:ext uri="{9D8B030D-6E8A-4147-A177-3AD203B41FA5}">
                      <a16:colId xmlns:a16="http://schemas.microsoft.com/office/drawing/2014/main" val="20000"/>
                    </a:ext>
                  </a:extLst>
                </a:gridCol>
                <a:gridCol w="704338">
                  <a:extLst>
                    <a:ext uri="{9D8B030D-6E8A-4147-A177-3AD203B41FA5}">
                      <a16:colId xmlns:a16="http://schemas.microsoft.com/office/drawing/2014/main" val="20001"/>
                    </a:ext>
                  </a:extLst>
                </a:gridCol>
                <a:gridCol w="736846">
                  <a:extLst>
                    <a:ext uri="{9D8B030D-6E8A-4147-A177-3AD203B41FA5}">
                      <a16:colId xmlns:a16="http://schemas.microsoft.com/office/drawing/2014/main" val="20002"/>
                    </a:ext>
                  </a:extLst>
                </a:gridCol>
                <a:gridCol w="639323">
                  <a:extLst>
                    <a:ext uri="{9D8B030D-6E8A-4147-A177-3AD203B41FA5}">
                      <a16:colId xmlns:a16="http://schemas.microsoft.com/office/drawing/2014/main" val="20003"/>
                    </a:ext>
                  </a:extLst>
                </a:gridCol>
                <a:gridCol w="563471">
                  <a:extLst>
                    <a:ext uri="{9D8B030D-6E8A-4147-A177-3AD203B41FA5}">
                      <a16:colId xmlns:a16="http://schemas.microsoft.com/office/drawing/2014/main" val="20004"/>
                    </a:ext>
                  </a:extLst>
                </a:gridCol>
                <a:gridCol w="2221375">
                  <a:extLst>
                    <a:ext uri="{9D8B030D-6E8A-4147-A177-3AD203B41FA5}">
                      <a16:colId xmlns:a16="http://schemas.microsoft.com/office/drawing/2014/main" val="20005"/>
                    </a:ext>
                  </a:extLst>
                </a:gridCol>
              </a:tblGrid>
              <a:tr h="1010019">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4">
                  <a:txBody>
                    <a:bodyPr/>
                    <a:lstStyle/>
                    <a:p>
                      <a:pPr marL="0" lvl="0" indent="0" algn="ctr" rtl="0">
                        <a:lnSpc>
                          <a:spcPct val="115000"/>
                        </a:lnSpc>
                        <a:spcBef>
                          <a:spcPts val="0"/>
                        </a:spcBef>
                        <a:spcAft>
                          <a:spcPts val="0"/>
                        </a:spcAft>
                        <a:buNone/>
                      </a:pPr>
                      <a:r>
                        <a:rPr lang="en" sz="1600" b="1">
                          <a:latin typeface="Lato"/>
                          <a:ea typeface="Lato"/>
                          <a:cs typeface="Lato"/>
                          <a:sym typeface="Lato"/>
                        </a:rPr>
                        <a:t>Reflection Coefficient(α)</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Number of Secondary Transmitters</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7905">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0.75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6970">
                <a:tc rowSpan="4">
                  <a:txBody>
                    <a:bodyPr/>
                    <a:lstStyle/>
                    <a:p>
                      <a:pPr marL="0" lvl="0" indent="0" algn="ctr" rtl="0">
                        <a:lnSpc>
                          <a:spcPct val="115000"/>
                        </a:lnSpc>
                        <a:spcBef>
                          <a:spcPts val="0"/>
                        </a:spcBef>
                        <a:spcAft>
                          <a:spcPts val="0"/>
                        </a:spcAft>
                        <a:buNone/>
                      </a:pPr>
                      <a:r>
                        <a:rPr lang="en" sz="1600" b="1">
                          <a:latin typeface="Lato"/>
                          <a:ea typeface="Lato"/>
                          <a:cs typeface="Lato"/>
                          <a:sym typeface="Lato"/>
                        </a:rPr>
                        <a:t>Outage Probability</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0.534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0.19</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0.135</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8</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A8809E8D-83E5-4175-A2B6-1F38ADCC6226}"/>
              </a:ext>
            </a:extLst>
          </p:cNvPr>
          <p:cNvSpPr txBox="1"/>
          <p:nvPr/>
        </p:nvSpPr>
        <p:spPr>
          <a:xfrm>
            <a:off x="545566" y="-60412"/>
            <a:ext cx="7988834" cy="307777"/>
          </a:xfrm>
          <a:prstGeom prst="rect">
            <a:avLst/>
          </a:prstGeom>
          <a:noFill/>
        </p:spPr>
        <p:txBody>
          <a:bodyPr wrap="square" rtlCol="0">
            <a:spAutoFit/>
          </a:bodyPr>
          <a:lstStyle/>
          <a:p>
            <a:r>
              <a:rPr lang="en-US" dirty="0"/>
              <a:t>Table 2: Variation in Outage Probabilities with the simultaneous variations in both </a:t>
            </a:r>
            <a:r>
              <a:rPr lang="el-GR" dirty="0">
                <a:latin typeface="Arial Narrow" panose="020B0606020202030204" pitchFamily="34" charset="0"/>
              </a:rPr>
              <a:t>α</a:t>
            </a:r>
            <a:r>
              <a:rPr lang="en-US" dirty="0"/>
              <a:t> and Distance. </a:t>
            </a:r>
            <a:endParaRPr lang="en-IN" dirty="0"/>
          </a:p>
        </p:txBody>
      </p:sp>
      <p:sp>
        <p:nvSpPr>
          <p:cNvPr id="6" name="TextBox 5">
            <a:extLst>
              <a:ext uri="{FF2B5EF4-FFF2-40B4-BE49-F238E27FC236}">
                <a16:creationId xmlns:a16="http://schemas.microsoft.com/office/drawing/2014/main" id="{7E95348D-7A1E-4C6B-8F6B-B6D55C4A8DDD}"/>
              </a:ext>
            </a:extLst>
          </p:cNvPr>
          <p:cNvSpPr txBox="1"/>
          <p:nvPr/>
        </p:nvSpPr>
        <p:spPr>
          <a:xfrm>
            <a:off x="505866" y="2520132"/>
            <a:ext cx="7988834" cy="307777"/>
          </a:xfrm>
          <a:prstGeom prst="rect">
            <a:avLst/>
          </a:prstGeom>
          <a:noFill/>
        </p:spPr>
        <p:txBody>
          <a:bodyPr wrap="square" rtlCol="0">
            <a:spAutoFit/>
          </a:bodyPr>
          <a:lstStyle/>
          <a:p>
            <a:r>
              <a:rPr lang="en-US" dirty="0"/>
              <a:t>Table 3: Variation in Outage Probabilities with the simultaneous variations in both M and Distance. </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Comparisons with original model</a:t>
            </a:r>
            <a:endParaRPr sz="1400" u="sng"/>
          </a:p>
        </p:txBody>
      </p:sp>
      <p:sp>
        <p:nvSpPr>
          <p:cNvPr id="305" name="Google Shape;305;p42"/>
          <p:cNvSpPr txBox="1">
            <a:spLocks noGrp="1"/>
          </p:cNvSpPr>
          <p:nvPr>
            <p:ph type="title" idx="4294967295"/>
          </p:nvPr>
        </p:nvSpPr>
        <p:spPr>
          <a:xfrm>
            <a:off x="535775" y="1480150"/>
            <a:ext cx="79932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The backscatter communication network used in the base paper uses all the ‘N’ secondary transmitters to transmit at the same time in backscatter mode and averages the resultant outage probability, channel capacity among other parameters. </a:t>
            </a:r>
            <a:endParaRPr sz="1700" dirty="0">
              <a:latin typeface="Lato"/>
              <a:ea typeface="Lato"/>
              <a:cs typeface="Lato"/>
              <a:sym typeface="Lato"/>
            </a:endParaRPr>
          </a:p>
          <a:p>
            <a:pPr marL="457200" lvl="0" indent="0" algn="l" rtl="0">
              <a:lnSpc>
                <a:spcPct val="115000"/>
              </a:lnSpc>
              <a:spcBef>
                <a:spcPts val="1600"/>
              </a:spcBef>
              <a:spcAft>
                <a:spcPts val="1600"/>
              </a:spcAft>
              <a:buSzPts val="3000"/>
              <a:buNone/>
            </a:pPr>
            <a:r>
              <a:rPr lang="en" sz="1700" dirty="0">
                <a:latin typeface="Lato"/>
                <a:ea typeface="Lato"/>
                <a:cs typeface="Lato"/>
                <a:sym typeface="Lato"/>
              </a:rPr>
              <a:t>In our model, we utilise the concept of multiplexing, thereby introducing novelty. Our motive is to attempt to use TDMA to allow one one secondary transmitter to transmit to the secondary destination by dividing it into time slots. We perform our parameter analysis by using the equation derived in our definition.  </a:t>
            </a:r>
            <a:endParaRPr sz="1700" dirty="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Interpreting the simulations </a:t>
            </a:r>
            <a:endParaRPr sz="1400" u="sng"/>
          </a:p>
        </p:txBody>
      </p:sp>
      <p:sp>
        <p:nvSpPr>
          <p:cNvPr id="311" name="Google Shape;311;p43"/>
          <p:cNvSpPr txBox="1">
            <a:spLocks noGrp="1"/>
          </p:cNvSpPr>
          <p:nvPr>
            <p:ph type="title" idx="4294967295"/>
          </p:nvPr>
        </p:nvSpPr>
        <p:spPr>
          <a:xfrm>
            <a:off x="535775" y="1480150"/>
            <a:ext cx="7993200" cy="306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a:latin typeface="Lato"/>
                <a:ea typeface="Lato"/>
                <a:cs typeface="Lato"/>
                <a:sym typeface="Lato"/>
              </a:rPr>
              <a:t>2) We observe the variation of outage Probability with distance. In that plot that we observed, it can be interpreted that the Outage Probability keeps increasing till a certain optimal distance is reached after which the Probability starts to decrease. </a:t>
            </a:r>
            <a:endParaRPr sz="1700">
              <a:latin typeface="Lato"/>
              <a:ea typeface="Lato"/>
              <a:cs typeface="Lato"/>
              <a:sym typeface="Lato"/>
            </a:endParaRPr>
          </a:p>
          <a:p>
            <a:pPr marL="0" lvl="0" indent="0" algn="l" rtl="0">
              <a:lnSpc>
                <a:spcPct val="115000"/>
              </a:lnSpc>
              <a:spcBef>
                <a:spcPts val="1600"/>
              </a:spcBef>
              <a:spcAft>
                <a:spcPts val="0"/>
              </a:spcAft>
              <a:buSzPts val="3000"/>
              <a:buNone/>
            </a:pPr>
            <a:r>
              <a:rPr lang="en" sz="1700">
                <a:latin typeface="Lato"/>
                <a:ea typeface="Lato"/>
                <a:cs typeface="Lato"/>
                <a:sym typeface="Lato"/>
              </a:rPr>
              <a:t>3) The throughput also follows the inverse relation and keeps decreasing till it reaches a certain minima where inflection takes place. The range of throughput is indicated as 0.3156 - 0.3333 bps</a:t>
            </a:r>
            <a:endParaRPr sz="1700">
              <a:latin typeface="Lato"/>
              <a:ea typeface="Lato"/>
              <a:cs typeface="Lato"/>
              <a:sym typeface="Lato"/>
            </a:endParaRPr>
          </a:p>
          <a:p>
            <a:pPr marL="0" lvl="0" indent="0" algn="l" rtl="0">
              <a:lnSpc>
                <a:spcPct val="115000"/>
              </a:lnSpc>
              <a:spcBef>
                <a:spcPts val="1600"/>
              </a:spcBef>
              <a:spcAft>
                <a:spcPts val="0"/>
              </a:spcAft>
              <a:buSzPts val="3000"/>
              <a:buNone/>
            </a:pPr>
            <a:r>
              <a:rPr lang="en" sz="1700">
                <a:latin typeface="Lato"/>
                <a:ea typeface="Lato"/>
                <a:cs typeface="Lato"/>
                <a:sym typeface="Lato"/>
              </a:rPr>
              <a:t>4) The energy efficiency vs distance  plot shows us that maximum energy is obtained at two particular distances from the PT = 0.1 and 0.99 m.</a:t>
            </a:r>
            <a:endParaRPr sz="1700">
              <a:latin typeface="Lato"/>
              <a:ea typeface="Lato"/>
              <a:cs typeface="Lato"/>
              <a:sym typeface="Lato"/>
            </a:endParaRPr>
          </a:p>
          <a:p>
            <a:pPr marL="0" lvl="0" indent="0" algn="l" rtl="0">
              <a:lnSpc>
                <a:spcPct val="115000"/>
              </a:lnSpc>
              <a:spcBef>
                <a:spcPts val="1600"/>
              </a:spcBef>
              <a:spcAft>
                <a:spcPts val="1600"/>
              </a:spcAft>
              <a:buSzPts val="3000"/>
              <a:buNone/>
            </a:pPr>
            <a:endParaRPr sz="17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Interpreting the simulations </a:t>
            </a:r>
            <a:endParaRPr sz="1400" u="sng"/>
          </a:p>
        </p:txBody>
      </p:sp>
      <p:sp>
        <p:nvSpPr>
          <p:cNvPr id="317" name="Google Shape;317;p44"/>
          <p:cNvSpPr txBox="1">
            <a:spLocks noGrp="1"/>
          </p:cNvSpPr>
          <p:nvPr>
            <p:ph type="title" idx="4294967295"/>
          </p:nvPr>
        </p:nvSpPr>
        <p:spPr>
          <a:xfrm>
            <a:off x="575399" y="1510886"/>
            <a:ext cx="8230503" cy="349910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dirty="0">
                <a:latin typeface="Lato"/>
                <a:ea typeface="Lato"/>
                <a:cs typeface="Lato"/>
                <a:sym typeface="Lato"/>
              </a:rPr>
              <a:t>5) We also observe the variation of outage Probability with the number of Secondary Transmitters as this is vital to deciding system capacity. The plots for Outage Prob variation with SNR, distance and Reflection Coeff. keeping the other respective parameters constant help us understand the system complexities better. </a:t>
            </a:r>
            <a:endParaRPr sz="1700" dirty="0">
              <a:latin typeface="Lato"/>
              <a:ea typeface="Lato"/>
              <a:cs typeface="Lato"/>
              <a:sym typeface="Lato"/>
            </a:endParaRPr>
          </a:p>
          <a:p>
            <a:pPr marL="0" lvl="0" indent="0" algn="l" rtl="0">
              <a:lnSpc>
                <a:spcPct val="115000"/>
              </a:lnSpc>
              <a:spcBef>
                <a:spcPts val="1600"/>
              </a:spcBef>
              <a:spcAft>
                <a:spcPts val="0"/>
              </a:spcAft>
              <a:buSzPts val="3000"/>
              <a:buNone/>
            </a:pPr>
            <a:r>
              <a:rPr lang="en" sz="1700" dirty="0">
                <a:latin typeface="Lato"/>
                <a:ea typeface="Lato"/>
                <a:cs typeface="Lato"/>
                <a:sym typeface="Lato"/>
              </a:rPr>
              <a:t>6) We also derive the plots for all these parameters for the Nakagami - m fading channel. The shape parameters that categorise this channel have been obtained till a maximum value of 5 for practical purposes.</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7) We observe that the Energy Output (averaged over varying values of shape params) - 0.7124</a:t>
            </a:r>
            <a:r>
              <a:rPr lang="en-IN" sz="1700" dirty="0">
                <a:latin typeface="Lato"/>
                <a:ea typeface="Lato"/>
                <a:cs typeface="Lato"/>
                <a:sym typeface="Lato"/>
              </a:rPr>
              <a:t>J </a:t>
            </a:r>
            <a:r>
              <a:rPr lang="en" sz="1700" dirty="0">
                <a:latin typeface="Lato"/>
                <a:ea typeface="Lato"/>
                <a:cs typeface="Lato"/>
                <a:sym typeface="Lato"/>
              </a:rPr>
              <a:t>is higher than that of Rayleigh, thus yielding a more </a:t>
            </a:r>
            <a:r>
              <a:rPr lang="en-IN" sz="1700" dirty="0">
                <a:latin typeface="Lato"/>
                <a:ea typeface="Lato"/>
                <a:cs typeface="Lato"/>
                <a:sym typeface="Lato"/>
              </a:rPr>
              <a:t>energy </a:t>
            </a:r>
            <a:r>
              <a:rPr lang="en" sz="1700" dirty="0">
                <a:latin typeface="Lato"/>
                <a:ea typeface="Lato"/>
                <a:cs typeface="Lato"/>
                <a:sym typeface="Lato"/>
              </a:rPr>
              <a:t>efficient model. – 0.23 </a:t>
            </a:r>
            <a:r>
              <a:rPr lang="en-IN" sz="1700" dirty="0">
                <a:latin typeface="Lato"/>
                <a:ea typeface="Lato"/>
                <a:cs typeface="Lato"/>
                <a:sym typeface="Lato"/>
              </a:rPr>
              <a:t>J</a:t>
            </a:r>
            <a:endParaRPr sz="1700" dirty="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idx="4294967295"/>
          </p:nvPr>
        </p:nvSpPr>
        <p:spPr>
          <a:xfrm>
            <a:off x="535775" y="4835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a:solidFill>
                  <a:schemeClr val="dk1"/>
                </a:solidFill>
              </a:rPr>
              <a:t>Conclusions</a:t>
            </a:r>
            <a:endParaRPr sz="2400" u="sng"/>
          </a:p>
        </p:txBody>
      </p:sp>
      <p:sp>
        <p:nvSpPr>
          <p:cNvPr id="323" name="Google Shape;323;p45"/>
          <p:cNvSpPr txBox="1">
            <a:spLocks noGrp="1"/>
          </p:cNvSpPr>
          <p:nvPr>
            <p:ph type="title" idx="4294967295"/>
          </p:nvPr>
        </p:nvSpPr>
        <p:spPr>
          <a:xfrm>
            <a:off x="535775" y="1327750"/>
            <a:ext cx="80589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A comprehensive study of outage analysis has been performed to study the variations of Outage Probability, Throughput and Energy Efficiency with SNR, Reflection Coefficient and distance respectively.</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The study involved obtaining the mathematical derivations for Outage  for the two channel models from scratch  -  and using it to analyse our system model.</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Our results indicate that our model is superior in terms of Energy Output but lacks on the Throughput.  </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We also observer that increasing the number of </a:t>
            </a:r>
            <a:r>
              <a:rPr lang="en-IN" sz="1700" dirty="0">
                <a:latin typeface="Lato"/>
                <a:ea typeface="Lato"/>
                <a:cs typeface="Lato"/>
                <a:sym typeface="Lato"/>
              </a:rPr>
              <a:t>u</a:t>
            </a:r>
            <a:r>
              <a:rPr lang="en" sz="1700" dirty="0">
                <a:latin typeface="Lato"/>
                <a:ea typeface="Lato"/>
                <a:cs typeface="Lato"/>
                <a:sym typeface="Lato"/>
              </a:rPr>
              <a:t>sers in the secondary Transmitters leads to a decrease in the Outage, thereby leading to a limit on the number of secondary users.</a:t>
            </a:r>
            <a:endParaRPr sz="1700" dirty="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title" idx="4294967295"/>
          </p:nvPr>
        </p:nvSpPr>
        <p:spPr>
          <a:xfrm>
            <a:off x="535775" y="4835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a:solidFill>
                  <a:schemeClr val="dk1"/>
                </a:solidFill>
              </a:rPr>
              <a:t>Future scope</a:t>
            </a:r>
            <a:endParaRPr sz="2400" u="sng"/>
          </a:p>
        </p:txBody>
      </p:sp>
      <p:sp>
        <p:nvSpPr>
          <p:cNvPr id="329" name="Google Shape;329;p46"/>
          <p:cNvSpPr txBox="1">
            <a:spLocks noGrp="1"/>
          </p:cNvSpPr>
          <p:nvPr>
            <p:ph type="title" idx="4294967295"/>
          </p:nvPr>
        </p:nvSpPr>
        <p:spPr>
          <a:xfrm>
            <a:off x="535775" y="1480150"/>
            <a:ext cx="80589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a:latin typeface="Lato"/>
                <a:ea typeface="Lato"/>
                <a:cs typeface="Lato"/>
                <a:sym typeface="Lato"/>
              </a:rPr>
              <a:t>TDMA has been explored to inject a different form of transmission scheme. This also opens the scope for the possibilities of exploring other multiplexing schemes like NOMA, FDMA etc. to yield more throughput. </a:t>
            </a:r>
            <a:endParaRPr sz="170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a:latin typeface="Lato"/>
                <a:ea typeface="Lato"/>
                <a:cs typeface="Lato"/>
                <a:sym typeface="Lato"/>
              </a:rPr>
              <a:t>In addition, we obtain results for Rayleigh and Nakagami channel models. This takes into account only LOS communication and NLOS communications. However, from our results, we observe that the Outage is more for a Rayleigh model and Energy more for the nakagami model. So, we need to establish a channel model that is a combination of these two -  could involve a model similar to Weibull distribution  (combination of exponential and higher orders of x)</a:t>
            </a:r>
            <a:endParaRPr sz="17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pic>
        <p:nvPicPr>
          <p:cNvPr id="334" name="Google Shape;334;p47"/>
          <p:cNvPicPr preferRelativeResize="0"/>
          <p:nvPr/>
        </p:nvPicPr>
        <p:blipFill rotWithShape="1">
          <a:blip r:embed="rId3">
            <a:alphaModFix/>
          </a:blip>
          <a:srcRect/>
          <a:stretch/>
        </p:blipFill>
        <p:spPr>
          <a:xfrm>
            <a:off x="493275" y="162725"/>
            <a:ext cx="8479375" cy="4818049"/>
          </a:xfrm>
          <a:prstGeom prst="rect">
            <a:avLst/>
          </a:prstGeom>
          <a:noFill/>
          <a:ln>
            <a:noFill/>
          </a:ln>
        </p:spPr>
      </p:pic>
      <p:pic>
        <p:nvPicPr>
          <p:cNvPr id="335" name="Google Shape;335;p47" descr="Piece of duct tape sticking a note to the slide"/>
          <p:cNvPicPr preferRelativeResize="0"/>
          <p:nvPr/>
        </p:nvPicPr>
        <p:blipFill rotWithShape="1">
          <a:blip r:embed="rId4">
            <a:alphaModFix/>
          </a:blip>
          <a:srcRect l="9243" t="5926" r="2118" b="10011"/>
          <a:stretch/>
        </p:blipFill>
        <p:spPr>
          <a:xfrm rot="154828">
            <a:off x="3307400" y="147301"/>
            <a:ext cx="2072000" cy="736050"/>
          </a:xfrm>
          <a:prstGeom prst="rect">
            <a:avLst/>
          </a:prstGeom>
          <a:noFill/>
          <a:ln>
            <a:noFill/>
          </a:ln>
        </p:spPr>
      </p:pic>
      <p:sp>
        <p:nvSpPr>
          <p:cNvPr id="336" name="Google Shape;336;p47"/>
          <p:cNvSpPr txBox="1"/>
          <p:nvPr/>
        </p:nvSpPr>
        <p:spPr>
          <a:xfrm>
            <a:off x="2550750" y="687397"/>
            <a:ext cx="3432900" cy="76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2"/>
                </a:solidFill>
                <a:latin typeface="Raleway"/>
                <a:ea typeface="Raleway"/>
                <a:cs typeface="Raleway"/>
                <a:sym typeface="Raleway"/>
              </a:rPr>
              <a:t>References</a:t>
            </a:r>
            <a:endParaRPr sz="3000" b="1" i="0" u="none" strike="noStrike" cap="none">
              <a:solidFill>
                <a:schemeClr val="lt2"/>
              </a:solidFill>
              <a:latin typeface="Raleway"/>
              <a:ea typeface="Raleway"/>
              <a:cs typeface="Raleway"/>
              <a:sym typeface="Raleway"/>
            </a:endParaRPr>
          </a:p>
        </p:txBody>
      </p:sp>
      <p:sp>
        <p:nvSpPr>
          <p:cNvPr id="337" name="Google Shape;337;p47"/>
          <p:cNvSpPr txBox="1">
            <a:spLocks noGrp="1"/>
          </p:cNvSpPr>
          <p:nvPr>
            <p:ph type="body" idx="4294967295"/>
          </p:nvPr>
        </p:nvSpPr>
        <p:spPr>
          <a:xfrm>
            <a:off x="1112850" y="907800"/>
            <a:ext cx="6918300" cy="332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b="1">
                <a:solidFill>
                  <a:schemeClr val="dk2"/>
                </a:solidFill>
              </a:rPr>
              <a:t>.</a:t>
            </a:r>
            <a:endParaRPr sz="1200" b="1">
              <a:solidFill>
                <a:schemeClr val="dk2"/>
              </a:solidFill>
            </a:endParaRPr>
          </a:p>
          <a:p>
            <a:pPr marL="457200" lvl="0" indent="-292100" algn="l" rtl="0">
              <a:lnSpc>
                <a:spcPct val="115000"/>
              </a:lnSpc>
              <a:spcBef>
                <a:spcPts val="1600"/>
              </a:spcBef>
              <a:spcAft>
                <a:spcPts val="0"/>
              </a:spcAft>
              <a:buClr>
                <a:srgbClr val="222222"/>
              </a:buClr>
              <a:buSzPts val="1000"/>
              <a:buChar char="➔"/>
            </a:pPr>
            <a:r>
              <a:rPr lang="en" sz="1000" b="1">
                <a:solidFill>
                  <a:srgbClr val="222222"/>
                </a:solidFill>
                <a:highlight>
                  <a:schemeClr val="lt1"/>
                </a:highlight>
              </a:rPr>
              <a:t>Munir, Daniyal, et al. "Performance analysis of wireless-powered cognitive radio networks with ambient backscatter." </a:t>
            </a:r>
            <a:r>
              <a:rPr lang="en" sz="1000" b="1" i="1">
                <a:solidFill>
                  <a:srgbClr val="222222"/>
                </a:solidFill>
                <a:highlight>
                  <a:schemeClr val="lt1"/>
                </a:highlight>
              </a:rPr>
              <a:t>EURASIP Journal on Wireless Communications and Networking</a:t>
            </a:r>
            <a:r>
              <a:rPr lang="en" sz="1000" b="1">
                <a:solidFill>
                  <a:srgbClr val="222222"/>
                </a:solidFill>
                <a:highlight>
                  <a:schemeClr val="lt1"/>
                </a:highlight>
              </a:rPr>
              <a:t> 2019.1 (2019): 1-13.</a:t>
            </a:r>
            <a:endParaRPr sz="1000" b="1">
              <a:solidFill>
                <a:srgbClr val="222222"/>
              </a:solidFill>
              <a:highlight>
                <a:schemeClr val="lt1"/>
              </a:highlight>
            </a:endParaRPr>
          </a:p>
          <a:p>
            <a:pPr marL="457200" lvl="0" indent="0" algn="l" rtl="0">
              <a:lnSpc>
                <a:spcPct val="115000"/>
              </a:lnSpc>
              <a:spcBef>
                <a:spcPts val="0"/>
              </a:spcBef>
              <a:spcAft>
                <a:spcPts val="0"/>
              </a:spcAft>
              <a:buSzPts val="1800"/>
              <a:buNone/>
            </a:pPr>
            <a:endParaRPr sz="1200" b="1">
              <a:solidFill>
                <a:srgbClr val="222222"/>
              </a:solidFill>
              <a:highlight>
                <a:schemeClr val="lt1"/>
              </a:highlight>
            </a:endParaRPr>
          </a:p>
          <a:p>
            <a:pPr marL="457200" lvl="0" indent="-304800" algn="l" rtl="0">
              <a:lnSpc>
                <a:spcPct val="115000"/>
              </a:lnSpc>
              <a:spcBef>
                <a:spcPts val="0"/>
              </a:spcBef>
              <a:spcAft>
                <a:spcPts val="0"/>
              </a:spcAft>
              <a:buSzPts val="1200"/>
              <a:buFont typeface="Raleway"/>
              <a:buChar char="➔"/>
            </a:pPr>
            <a:r>
              <a:rPr lang="en" sz="1000" b="1">
                <a:solidFill>
                  <a:srgbClr val="222222"/>
                </a:solidFill>
                <a:highlight>
                  <a:srgbClr val="FFFFFF"/>
                </a:highlight>
              </a:rPr>
              <a:t>Jang, K.H., Kim, S.M. and Kim, J., 2019, July. Performance Analysis of Multi-Tag Multi-Reader Ambient Backscatter Communication Systems. In </a:t>
            </a:r>
            <a:r>
              <a:rPr lang="en" sz="1000" b="1" i="1">
                <a:solidFill>
                  <a:srgbClr val="222222"/>
                </a:solidFill>
                <a:highlight>
                  <a:srgbClr val="FFFFFF"/>
                </a:highlight>
              </a:rPr>
              <a:t>2019 Eleventh International Conference on Ubiquitous and Future Networks (ICUFN)</a:t>
            </a:r>
            <a:r>
              <a:rPr lang="en" sz="1000" b="1">
                <a:solidFill>
                  <a:srgbClr val="222222"/>
                </a:solidFill>
                <a:highlight>
                  <a:srgbClr val="FFFFFF"/>
                </a:highlight>
              </a:rPr>
              <a:t> (pp. 422-425). IEEE.</a:t>
            </a:r>
            <a:endParaRPr sz="1000" b="1">
              <a:solidFill>
                <a:srgbClr val="222222"/>
              </a:solidFill>
              <a:highlight>
                <a:srgbClr val="FFFFFF"/>
              </a:highlight>
            </a:endParaRPr>
          </a:p>
          <a:p>
            <a:pPr marL="457200" lvl="0" indent="0" algn="l" rtl="0">
              <a:lnSpc>
                <a:spcPct val="115000"/>
              </a:lnSpc>
              <a:spcBef>
                <a:spcPts val="0"/>
              </a:spcBef>
              <a:spcAft>
                <a:spcPts val="0"/>
              </a:spcAft>
              <a:buNone/>
            </a:pPr>
            <a:endParaRPr sz="1000" b="1">
              <a:solidFill>
                <a:srgbClr val="222222"/>
              </a:solidFill>
              <a:highlight>
                <a:srgbClr val="FFFFFF"/>
              </a:highlight>
            </a:endParaRPr>
          </a:p>
          <a:p>
            <a:pPr marL="457200" lvl="0" indent="-292100" algn="l" rtl="0">
              <a:lnSpc>
                <a:spcPct val="124000"/>
              </a:lnSpc>
              <a:spcBef>
                <a:spcPts val="0"/>
              </a:spcBef>
              <a:spcAft>
                <a:spcPts val="0"/>
              </a:spcAft>
              <a:buClr>
                <a:srgbClr val="222222"/>
              </a:buClr>
              <a:buSzPts val="1000"/>
              <a:buChar char="➔"/>
            </a:pPr>
            <a:r>
              <a:rPr lang="en" sz="1000" b="1">
                <a:solidFill>
                  <a:srgbClr val="222222"/>
                </a:solidFill>
                <a:highlight>
                  <a:srgbClr val="FFFFFF"/>
                </a:highlight>
              </a:rPr>
              <a:t>Zhang, Y., Gao, F., Fan, L., Jin, S. and Zhu, H., 2018, May. Performance analysis for tag selection in backscatter communication systems over Nakagami-m fading channels. In </a:t>
            </a:r>
            <a:r>
              <a:rPr lang="en" sz="1000" b="1" i="1">
                <a:solidFill>
                  <a:srgbClr val="222222"/>
                </a:solidFill>
                <a:highlight>
                  <a:srgbClr val="FFFFFF"/>
                </a:highlight>
              </a:rPr>
              <a:t>2018 IEEE International Conference on Communications (ICC)</a:t>
            </a:r>
            <a:r>
              <a:rPr lang="en" sz="1000" b="1">
                <a:solidFill>
                  <a:srgbClr val="222222"/>
                </a:solidFill>
                <a:highlight>
                  <a:srgbClr val="FFFFFF"/>
                </a:highlight>
              </a:rPr>
              <a:t> (pp. 1-5). IEEE.</a:t>
            </a:r>
            <a:endParaRPr sz="1000" b="1">
              <a:solidFill>
                <a:srgbClr val="222222"/>
              </a:solidFill>
              <a:highlight>
                <a:srgbClr val="FFFFFF"/>
              </a:highlight>
            </a:endParaRPr>
          </a:p>
          <a:p>
            <a:pPr marL="457200" lvl="0" indent="0" algn="l" rtl="0">
              <a:lnSpc>
                <a:spcPct val="124000"/>
              </a:lnSpc>
              <a:spcBef>
                <a:spcPts val="0"/>
              </a:spcBef>
              <a:spcAft>
                <a:spcPts val="0"/>
              </a:spcAft>
              <a:buNone/>
            </a:pPr>
            <a:endParaRPr sz="1000" b="1">
              <a:solidFill>
                <a:srgbClr val="222222"/>
              </a:solidFill>
              <a:highlight>
                <a:srgbClr val="FFFFFF"/>
              </a:highlight>
            </a:endParaRPr>
          </a:p>
          <a:p>
            <a:pPr marL="457200" lvl="0" indent="-292100" algn="l" rtl="0">
              <a:lnSpc>
                <a:spcPct val="124000"/>
              </a:lnSpc>
              <a:spcBef>
                <a:spcPts val="0"/>
              </a:spcBef>
              <a:spcAft>
                <a:spcPts val="0"/>
              </a:spcAft>
              <a:buClr>
                <a:srgbClr val="222222"/>
              </a:buClr>
              <a:buSzPts val="1000"/>
              <a:buChar char="➔"/>
            </a:pPr>
            <a:r>
              <a:rPr lang="en" sz="1000" b="1">
                <a:solidFill>
                  <a:srgbClr val="222222"/>
                </a:solidFill>
                <a:highlight>
                  <a:srgbClr val="FFFFFF"/>
                </a:highlight>
              </a:rPr>
              <a:t>Beaulieu, N.C. and Cheng, C., 2005. Efficient Nakagami-m fading channel simulation. </a:t>
            </a:r>
            <a:r>
              <a:rPr lang="en" sz="1000" b="1" i="1">
                <a:solidFill>
                  <a:srgbClr val="222222"/>
                </a:solidFill>
                <a:highlight>
                  <a:srgbClr val="FFFFFF"/>
                </a:highlight>
              </a:rPr>
              <a:t>IEEE Transactions on Vehicular Technology</a:t>
            </a:r>
            <a:r>
              <a:rPr lang="en" sz="1000" b="1">
                <a:solidFill>
                  <a:srgbClr val="222222"/>
                </a:solidFill>
                <a:highlight>
                  <a:srgbClr val="FFFFFF"/>
                </a:highlight>
              </a:rPr>
              <a:t>, </a:t>
            </a:r>
            <a:r>
              <a:rPr lang="en" sz="1000" b="1" i="1">
                <a:solidFill>
                  <a:srgbClr val="222222"/>
                </a:solidFill>
                <a:highlight>
                  <a:srgbClr val="FFFFFF"/>
                </a:highlight>
              </a:rPr>
              <a:t>54</a:t>
            </a:r>
            <a:r>
              <a:rPr lang="en" sz="1000" b="1">
                <a:solidFill>
                  <a:srgbClr val="222222"/>
                </a:solidFill>
                <a:highlight>
                  <a:srgbClr val="FFFFFF"/>
                </a:highlight>
              </a:rPr>
              <a:t>(2), pp.413-424..</a:t>
            </a:r>
            <a:endParaRPr sz="1000" b="1">
              <a:solidFill>
                <a:srgbClr val="222222"/>
              </a:solidFill>
              <a:highlight>
                <a:srgbClr val="FFFFFF"/>
              </a:highlight>
            </a:endParaRPr>
          </a:p>
          <a:p>
            <a:pPr marL="457200" lvl="0" indent="-292100" algn="l" rtl="0">
              <a:lnSpc>
                <a:spcPct val="115000"/>
              </a:lnSpc>
              <a:spcBef>
                <a:spcPts val="1000"/>
              </a:spcBef>
              <a:spcAft>
                <a:spcPts val="0"/>
              </a:spcAft>
              <a:buClr>
                <a:srgbClr val="222222"/>
              </a:buClr>
              <a:buSzPts val="1000"/>
              <a:buChar char="➔"/>
            </a:pPr>
            <a:r>
              <a:rPr lang="en" sz="1000" b="1">
                <a:solidFill>
                  <a:srgbClr val="222222"/>
                </a:solidFill>
                <a:highlight>
                  <a:srgbClr val="FFFFFF"/>
                </a:highlight>
              </a:rPr>
              <a:t>Zhao, W., Wang, G., Fan, R., Fan, L.S. and Atapattu, S., 2018. Ambient backscatter communication systems: Capacity and outage performance analysis. </a:t>
            </a:r>
            <a:r>
              <a:rPr lang="en" sz="1000" b="1" i="1">
                <a:solidFill>
                  <a:srgbClr val="222222"/>
                </a:solidFill>
                <a:highlight>
                  <a:srgbClr val="FFFFFF"/>
                </a:highlight>
              </a:rPr>
              <a:t>IEEE Access</a:t>
            </a:r>
            <a:r>
              <a:rPr lang="en" sz="1000" b="1">
                <a:solidFill>
                  <a:srgbClr val="222222"/>
                </a:solidFill>
                <a:highlight>
                  <a:srgbClr val="FFFFFF"/>
                </a:highlight>
              </a:rPr>
              <a:t>, </a:t>
            </a:r>
            <a:r>
              <a:rPr lang="en" sz="1000" b="1" i="1">
                <a:solidFill>
                  <a:srgbClr val="222222"/>
                </a:solidFill>
                <a:highlight>
                  <a:srgbClr val="FFFFFF"/>
                </a:highlight>
              </a:rPr>
              <a:t>6</a:t>
            </a:r>
            <a:r>
              <a:rPr lang="en" sz="1000" b="1">
                <a:solidFill>
                  <a:srgbClr val="222222"/>
                </a:solidFill>
                <a:highlight>
                  <a:srgbClr val="FFFFFF"/>
                </a:highlight>
              </a:rPr>
              <a:t>, pp.22695-22704.</a:t>
            </a:r>
            <a:endParaRPr sz="1000" b="1">
              <a:solidFill>
                <a:srgbClr val="222222"/>
              </a:solidFill>
              <a:highlight>
                <a:srgbClr val="FFFFFF"/>
              </a:highlight>
            </a:endParaRPr>
          </a:p>
          <a:p>
            <a:pPr marL="457200" lvl="0" indent="-292100" algn="l" rtl="0">
              <a:lnSpc>
                <a:spcPct val="150000"/>
              </a:lnSpc>
              <a:spcBef>
                <a:spcPts val="1000"/>
              </a:spcBef>
              <a:spcAft>
                <a:spcPts val="0"/>
              </a:spcAft>
              <a:buClr>
                <a:srgbClr val="222222"/>
              </a:buClr>
              <a:buSzPts val="1000"/>
              <a:buChar char="➔"/>
            </a:pPr>
            <a:r>
              <a:rPr lang="en" sz="1000" b="1">
                <a:solidFill>
                  <a:srgbClr val="222222"/>
                </a:solidFill>
                <a:highlight>
                  <a:schemeClr val="lt1"/>
                </a:highlight>
              </a:rPr>
              <a:t>Table of Integrals, Series and Products by I.S.Gradshteyn and I.M.Rhyzik, 1985</a:t>
            </a:r>
            <a:endParaRPr sz="1000" b="1">
              <a:solidFill>
                <a:srgbClr val="222222"/>
              </a:solidFill>
              <a:highlight>
                <a:schemeClr val="lt1"/>
              </a:highlight>
            </a:endParaRPr>
          </a:p>
          <a:p>
            <a:pPr marL="457200" lvl="0" indent="0" algn="r" rtl="0">
              <a:lnSpc>
                <a:spcPct val="115000"/>
              </a:lnSpc>
              <a:spcBef>
                <a:spcPts val="0"/>
              </a:spcBef>
              <a:spcAft>
                <a:spcPts val="0"/>
              </a:spcAft>
              <a:buSzPts val="1800"/>
              <a:buNone/>
            </a:pPr>
            <a:endParaRPr sz="1000" b="1">
              <a:solidFill>
                <a:srgbClr val="777777"/>
              </a:solidFill>
              <a:highlight>
                <a:srgbClr val="FFFFFF"/>
              </a:highlight>
            </a:endParaRPr>
          </a:p>
          <a:p>
            <a:pPr marL="457200" lvl="0" indent="0" algn="l" rtl="0">
              <a:lnSpc>
                <a:spcPct val="115000"/>
              </a:lnSpc>
              <a:spcBef>
                <a:spcPts val="0"/>
              </a:spcBef>
              <a:spcAft>
                <a:spcPts val="1000"/>
              </a:spcAft>
              <a:buSzPts val="1800"/>
              <a:buNone/>
            </a:pPr>
            <a:endParaRPr sz="1000" b="1">
              <a:solidFill>
                <a:srgbClr val="2222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70706C-00A2-456F-B58F-37C48680BB08}"/>
              </a:ext>
            </a:extLst>
          </p:cNvPr>
          <p:cNvGrpSpPr/>
          <p:nvPr/>
        </p:nvGrpSpPr>
        <p:grpSpPr>
          <a:xfrm>
            <a:off x="1975441" y="906890"/>
            <a:ext cx="2118824" cy="681587"/>
            <a:chOff x="-58485" y="299013"/>
            <a:chExt cx="8128000" cy="1291995"/>
          </a:xfrm>
          <a:solidFill>
            <a:schemeClr val="accent6">
              <a:lumMod val="20000"/>
              <a:lumOff val="80000"/>
            </a:schemeClr>
          </a:solidFill>
        </p:grpSpPr>
        <p:sp>
          <p:nvSpPr>
            <p:cNvPr id="3" name="Rectangle: Rounded Corners 2">
              <a:extLst>
                <a:ext uri="{FF2B5EF4-FFF2-40B4-BE49-F238E27FC236}">
                  <a16:creationId xmlns:a16="http://schemas.microsoft.com/office/drawing/2014/main" id="{4C5A7AA2-71EF-42D2-990F-6B2C5A1D03FC}"/>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Rounded Corners 4">
              <a:extLst>
                <a:ext uri="{FF2B5EF4-FFF2-40B4-BE49-F238E27FC236}">
                  <a16:creationId xmlns:a16="http://schemas.microsoft.com/office/drawing/2014/main" id="{BBC6FC71-FF92-4A86-8740-277332C41103}"/>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Radio Frequency Energy Harvesting &amp; Power Management</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340CF593-02CA-4242-8B65-7D53EA260959}"/>
              </a:ext>
            </a:extLst>
          </p:cNvPr>
          <p:cNvGrpSpPr/>
          <p:nvPr/>
        </p:nvGrpSpPr>
        <p:grpSpPr>
          <a:xfrm>
            <a:off x="2005786" y="2058325"/>
            <a:ext cx="2098645" cy="681587"/>
            <a:chOff x="-58485" y="299013"/>
            <a:chExt cx="8128000" cy="1291995"/>
          </a:xfrm>
          <a:solidFill>
            <a:schemeClr val="accent6">
              <a:lumMod val="20000"/>
              <a:lumOff val="80000"/>
            </a:schemeClr>
          </a:solidFill>
        </p:grpSpPr>
        <p:sp>
          <p:nvSpPr>
            <p:cNvPr id="6" name="Rectangle: Rounded Corners 5">
              <a:extLst>
                <a:ext uri="{FF2B5EF4-FFF2-40B4-BE49-F238E27FC236}">
                  <a16:creationId xmlns:a16="http://schemas.microsoft.com/office/drawing/2014/main" id="{C73821EF-C474-418C-914A-8BAAC1FEC547}"/>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561FE934-2206-42C5-9665-F65470805E35}"/>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Receiver</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9478FF29-F984-482C-A6A1-7EA31A9A8900}"/>
              </a:ext>
            </a:extLst>
          </p:cNvPr>
          <p:cNvGrpSpPr/>
          <p:nvPr/>
        </p:nvGrpSpPr>
        <p:grpSpPr>
          <a:xfrm>
            <a:off x="1990687" y="3259304"/>
            <a:ext cx="2118824" cy="681587"/>
            <a:chOff x="-58485" y="299013"/>
            <a:chExt cx="8128000" cy="1291995"/>
          </a:xfrm>
          <a:solidFill>
            <a:schemeClr val="accent6">
              <a:lumMod val="20000"/>
              <a:lumOff val="80000"/>
            </a:schemeClr>
          </a:solidFill>
        </p:grpSpPr>
        <p:sp>
          <p:nvSpPr>
            <p:cNvPr id="9" name="Rectangle: Rounded Corners 8">
              <a:extLst>
                <a:ext uri="{FF2B5EF4-FFF2-40B4-BE49-F238E27FC236}">
                  <a16:creationId xmlns:a16="http://schemas.microsoft.com/office/drawing/2014/main" id="{05403313-3214-48C5-9294-499B493D4FB7}"/>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3A334117-4501-46EC-9D39-0B4219BB3F0A}"/>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Transmitter</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ABED04B5-C2B5-4677-9063-D63A6D850D5E}"/>
              </a:ext>
            </a:extLst>
          </p:cNvPr>
          <p:cNvGrpSpPr/>
          <p:nvPr/>
        </p:nvGrpSpPr>
        <p:grpSpPr>
          <a:xfrm rot="5400000">
            <a:off x="3767663" y="2058327"/>
            <a:ext cx="2984458" cy="681587"/>
            <a:chOff x="-58485" y="299013"/>
            <a:chExt cx="8128000" cy="1291995"/>
          </a:xfrm>
          <a:solidFill>
            <a:schemeClr val="accent6">
              <a:lumMod val="20000"/>
              <a:lumOff val="80000"/>
            </a:schemeClr>
          </a:solidFill>
        </p:grpSpPr>
        <p:sp>
          <p:nvSpPr>
            <p:cNvPr id="12" name="Rectangle: Rounded Corners 11">
              <a:extLst>
                <a:ext uri="{FF2B5EF4-FFF2-40B4-BE49-F238E27FC236}">
                  <a16:creationId xmlns:a16="http://schemas.microsoft.com/office/drawing/2014/main" id="{5F0D85DE-B745-4DAA-8656-ED9874BE7423}"/>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A0820EF2-C99A-43C9-ACA2-FDC3396F245D}"/>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Digital Logic Implementation</a:t>
              </a:r>
            </a:p>
          </p:txBody>
        </p:sp>
      </p:grpSp>
      <p:grpSp>
        <p:nvGrpSpPr>
          <p:cNvPr id="14" name="Group 13">
            <a:extLst>
              <a:ext uri="{FF2B5EF4-FFF2-40B4-BE49-F238E27FC236}">
                <a16:creationId xmlns:a16="http://schemas.microsoft.com/office/drawing/2014/main" id="{90C3AB18-43AC-4021-A3D1-9E8D18EBFDAB}"/>
              </a:ext>
            </a:extLst>
          </p:cNvPr>
          <p:cNvGrpSpPr/>
          <p:nvPr/>
        </p:nvGrpSpPr>
        <p:grpSpPr>
          <a:xfrm rot="5400000">
            <a:off x="5550629" y="1947718"/>
            <a:ext cx="2950015" cy="937250"/>
            <a:chOff x="-58485" y="299013"/>
            <a:chExt cx="8128000" cy="1291995"/>
          </a:xfrm>
          <a:solidFill>
            <a:schemeClr val="accent6">
              <a:lumMod val="20000"/>
              <a:lumOff val="80000"/>
            </a:schemeClr>
          </a:solidFill>
        </p:grpSpPr>
        <p:sp>
          <p:nvSpPr>
            <p:cNvPr id="15" name="Rectangle: Rounded Corners 14">
              <a:extLst>
                <a:ext uri="{FF2B5EF4-FFF2-40B4-BE49-F238E27FC236}">
                  <a16:creationId xmlns:a16="http://schemas.microsoft.com/office/drawing/2014/main" id="{A76BD99B-47AB-4DEE-BD47-C09839877E18}"/>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C62121C4-C067-4A1E-A4E8-9A1DC87E97DB}"/>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User Interface (Mobile, Multimedia etc. )</a:t>
              </a:r>
            </a:p>
          </p:txBody>
        </p:sp>
      </p:grpSp>
      <p:sp>
        <p:nvSpPr>
          <p:cNvPr id="17" name="Arrow: Striped Right 16">
            <a:extLst>
              <a:ext uri="{FF2B5EF4-FFF2-40B4-BE49-F238E27FC236}">
                <a16:creationId xmlns:a16="http://schemas.microsoft.com/office/drawing/2014/main" id="{AF43D456-9F2C-4E02-9D45-4B8C22EC08F2}"/>
              </a:ext>
            </a:extLst>
          </p:cNvPr>
          <p:cNvSpPr/>
          <p:nvPr/>
        </p:nvSpPr>
        <p:spPr>
          <a:xfrm>
            <a:off x="1507492" y="2326640"/>
            <a:ext cx="452574"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Arrow: Striped Right 17">
            <a:extLst>
              <a:ext uri="{FF2B5EF4-FFF2-40B4-BE49-F238E27FC236}">
                <a16:creationId xmlns:a16="http://schemas.microsoft.com/office/drawing/2014/main" id="{460A591B-9CEB-4DC7-AA2A-8141A5BBC6EF}"/>
              </a:ext>
            </a:extLst>
          </p:cNvPr>
          <p:cNvSpPr/>
          <p:nvPr/>
        </p:nvSpPr>
        <p:spPr>
          <a:xfrm>
            <a:off x="1522732" y="1097280"/>
            <a:ext cx="426593"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Arrow: Striped Right 18">
            <a:extLst>
              <a:ext uri="{FF2B5EF4-FFF2-40B4-BE49-F238E27FC236}">
                <a16:creationId xmlns:a16="http://schemas.microsoft.com/office/drawing/2014/main" id="{8C861E3D-0185-4E35-86F5-F7542117C007}"/>
              </a:ext>
            </a:extLst>
          </p:cNvPr>
          <p:cNvSpPr/>
          <p:nvPr/>
        </p:nvSpPr>
        <p:spPr>
          <a:xfrm>
            <a:off x="4072953" y="1097280"/>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Arrow: Striped Right 19">
            <a:extLst>
              <a:ext uri="{FF2B5EF4-FFF2-40B4-BE49-F238E27FC236}">
                <a16:creationId xmlns:a16="http://schemas.microsoft.com/office/drawing/2014/main" id="{0AE878EB-7E70-4113-B11A-3B8F68AAB8DA}"/>
              </a:ext>
            </a:extLst>
          </p:cNvPr>
          <p:cNvSpPr/>
          <p:nvPr/>
        </p:nvSpPr>
        <p:spPr>
          <a:xfrm>
            <a:off x="4093273" y="2270760"/>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Arrow: Striped Right 20">
            <a:extLst>
              <a:ext uri="{FF2B5EF4-FFF2-40B4-BE49-F238E27FC236}">
                <a16:creationId xmlns:a16="http://schemas.microsoft.com/office/drawing/2014/main" id="{9E21A313-2AC5-462E-BE89-2EBAF2A0934D}"/>
              </a:ext>
            </a:extLst>
          </p:cNvPr>
          <p:cNvSpPr/>
          <p:nvPr/>
        </p:nvSpPr>
        <p:spPr>
          <a:xfrm>
            <a:off x="4083609" y="3463565"/>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Arrow: Striped Right 21">
            <a:extLst>
              <a:ext uri="{FF2B5EF4-FFF2-40B4-BE49-F238E27FC236}">
                <a16:creationId xmlns:a16="http://schemas.microsoft.com/office/drawing/2014/main" id="{2208A4B9-7BE6-40FA-AE30-D8FAD8B95937}"/>
              </a:ext>
            </a:extLst>
          </p:cNvPr>
          <p:cNvSpPr/>
          <p:nvPr/>
        </p:nvSpPr>
        <p:spPr>
          <a:xfrm>
            <a:off x="5579890" y="2259734"/>
            <a:ext cx="921749"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Flowchart: Process 22">
            <a:extLst>
              <a:ext uri="{FF2B5EF4-FFF2-40B4-BE49-F238E27FC236}">
                <a16:creationId xmlns:a16="http://schemas.microsoft.com/office/drawing/2014/main" id="{E2A28129-904B-40B6-9B58-FF3671587D0C}"/>
              </a:ext>
            </a:extLst>
          </p:cNvPr>
          <p:cNvSpPr/>
          <p:nvPr/>
        </p:nvSpPr>
        <p:spPr>
          <a:xfrm>
            <a:off x="1396240" y="1097280"/>
            <a:ext cx="126494" cy="26568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 name="Arrow: Striped Right 23">
            <a:extLst>
              <a:ext uri="{FF2B5EF4-FFF2-40B4-BE49-F238E27FC236}">
                <a16:creationId xmlns:a16="http://schemas.microsoft.com/office/drawing/2014/main" id="{192EB78B-A27A-4953-A1A1-CAFF9F7FC755}"/>
              </a:ext>
            </a:extLst>
          </p:cNvPr>
          <p:cNvSpPr/>
          <p:nvPr/>
        </p:nvSpPr>
        <p:spPr>
          <a:xfrm rot="10800000">
            <a:off x="1514708" y="3530600"/>
            <a:ext cx="41601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5A29BB8-A3DA-438F-8925-D8FC3DCCDD65}"/>
              </a:ext>
            </a:extLst>
          </p:cNvPr>
          <p:cNvSpPr txBox="1"/>
          <p:nvPr/>
        </p:nvSpPr>
        <p:spPr>
          <a:xfrm>
            <a:off x="1181100" y="843217"/>
            <a:ext cx="929640" cy="400110"/>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Antenna</a:t>
            </a:r>
          </a:p>
          <a:p>
            <a:endParaRPr lang="en-IN" sz="1000" dirty="0">
              <a:latin typeface="Times New Roman" panose="02020603050405020304" pitchFamily="18" charset="0"/>
              <a:cs typeface="Times New Roman" panose="02020603050405020304" pitchFamily="18" charset="0"/>
            </a:endParaRPr>
          </a:p>
        </p:txBody>
      </p:sp>
      <p:sp>
        <p:nvSpPr>
          <p:cNvPr id="26" name="Flowchart: Process 25">
            <a:extLst>
              <a:ext uri="{FF2B5EF4-FFF2-40B4-BE49-F238E27FC236}">
                <a16:creationId xmlns:a16="http://schemas.microsoft.com/office/drawing/2014/main" id="{75043C73-4928-4979-91DB-5C09EE5893EC}"/>
              </a:ext>
            </a:extLst>
          </p:cNvPr>
          <p:cNvSpPr/>
          <p:nvPr/>
        </p:nvSpPr>
        <p:spPr>
          <a:xfrm>
            <a:off x="1181100" y="624840"/>
            <a:ext cx="6624132" cy="344424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DE75DE8-B39A-4194-AD80-B164D926EC89}"/>
              </a:ext>
            </a:extLst>
          </p:cNvPr>
          <p:cNvSpPr txBox="1"/>
          <p:nvPr/>
        </p:nvSpPr>
        <p:spPr>
          <a:xfrm>
            <a:off x="3202904" y="4197241"/>
            <a:ext cx="3432388" cy="307777"/>
          </a:xfrm>
          <a:prstGeom prst="rect">
            <a:avLst/>
          </a:prstGeom>
          <a:noFill/>
        </p:spPr>
        <p:txBody>
          <a:bodyPr wrap="square" rtlCol="0">
            <a:spAutoFit/>
          </a:bodyPr>
          <a:lstStyle/>
          <a:p>
            <a:r>
              <a:rPr lang="en-US" dirty="0"/>
              <a:t>Block Diagram of a backscatter network</a:t>
            </a:r>
            <a:endParaRPr lang="en-IN" dirty="0"/>
          </a:p>
        </p:txBody>
      </p:sp>
      <p:sp>
        <p:nvSpPr>
          <p:cNvPr id="28" name="TextBox 27">
            <a:extLst>
              <a:ext uri="{FF2B5EF4-FFF2-40B4-BE49-F238E27FC236}">
                <a16:creationId xmlns:a16="http://schemas.microsoft.com/office/drawing/2014/main" id="{3685AD8C-E8B9-4266-900F-2701D8D90F74}"/>
              </a:ext>
            </a:extLst>
          </p:cNvPr>
          <p:cNvSpPr txBox="1"/>
          <p:nvPr/>
        </p:nvSpPr>
        <p:spPr>
          <a:xfrm>
            <a:off x="3887545" y="4680215"/>
            <a:ext cx="965513" cy="307777"/>
          </a:xfrm>
          <a:prstGeom prst="rect">
            <a:avLst/>
          </a:prstGeom>
          <a:noFill/>
        </p:spPr>
        <p:txBody>
          <a:bodyPr wrap="square" rtlCol="0">
            <a:spAutoFit/>
          </a:bodyPr>
          <a:lstStyle/>
          <a:p>
            <a:r>
              <a:rPr lang="en-US" dirty="0"/>
              <a:t>Figure 2</a:t>
            </a:r>
            <a:endParaRPr lang="en-IN" dirty="0"/>
          </a:p>
        </p:txBody>
      </p:sp>
    </p:spTree>
    <p:extLst>
      <p:ext uri="{BB962C8B-B14F-4D97-AF65-F5344CB8AC3E}">
        <p14:creationId xmlns:p14="http://schemas.microsoft.com/office/powerpoint/2010/main" val="94352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354600" y="152200"/>
            <a:ext cx="8594400" cy="8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en" sz="1500" b="1" i="0" u="none" strike="noStrike" cap="none" dirty="0">
                <a:solidFill>
                  <a:srgbClr val="F46524"/>
                </a:solidFill>
                <a:latin typeface="Raleway"/>
                <a:ea typeface="Raleway"/>
                <a:cs typeface="Raleway"/>
                <a:sym typeface="Raleway"/>
              </a:rPr>
              <a:t>Literature Survey on the Outage Probability analysis for backscatter networks</a:t>
            </a:r>
            <a:endParaRPr sz="1500" b="1" i="0" u="none" strike="noStrike" cap="none" dirty="0">
              <a:solidFill>
                <a:srgbClr val="000000"/>
              </a:solidFill>
              <a:latin typeface="Raleway"/>
              <a:ea typeface="Raleway"/>
              <a:cs typeface="Raleway"/>
              <a:sym typeface="Raleway"/>
            </a:endParaRPr>
          </a:p>
        </p:txBody>
      </p:sp>
      <p:graphicFrame>
        <p:nvGraphicFramePr>
          <p:cNvPr id="103" name="Google Shape;103;p18"/>
          <p:cNvGraphicFramePr/>
          <p:nvPr>
            <p:extLst>
              <p:ext uri="{D42A27DB-BD31-4B8C-83A1-F6EECF244321}">
                <p14:modId xmlns:p14="http://schemas.microsoft.com/office/powerpoint/2010/main" val="1874995629"/>
              </p:ext>
            </p:extLst>
          </p:nvPr>
        </p:nvGraphicFramePr>
        <p:xfrm>
          <a:off x="26563" y="492050"/>
          <a:ext cx="9027325" cy="4859700"/>
        </p:xfrm>
        <a:graphic>
          <a:graphicData uri="http://schemas.openxmlformats.org/drawingml/2006/table">
            <a:tbl>
              <a:tblPr>
                <a:noFill/>
                <a:tableStyleId>{49CEB5D5-0F4A-43EE-891D-D1D2A5D0BD2F}</a:tableStyleId>
              </a:tblPr>
              <a:tblGrid>
                <a:gridCol w="1885575">
                  <a:extLst>
                    <a:ext uri="{9D8B030D-6E8A-4147-A177-3AD203B41FA5}">
                      <a16:colId xmlns:a16="http://schemas.microsoft.com/office/drawing/2014/main" val="20000"/>
                    </a:ext>
                  </a:extLst>
                </a:gridCol>
                <a:gridCol w="3070950">
                  <a:extLst>
                    <a:ext uri="{9D8B030D-6E8A-4147-A177-3AD203B41FA5}">
                      <a16:colId xmlns:a16="http://schemas.microsoft.com/office/drawing/2014/main" val="20001"/>
                    </a:ext>
                  </a:extLst>
                </a:gridCol>
                <a:gridCol w="1467975">
                  <a:extLst>
                    <a:ext uri="{9D8B030D-6E8A-4147-A177-3AD203B41FA5}">
                      <a16:colId xmlns:a16="http://schemas.microsoft.com/office/drawing/2014/main" val="20002"/>
                    </a:ext>
                  </a:extLst>
                </a:gridCol>
                <a:gridCol w="716100">
                  <a:extLst>
                    <a:ext uri="{9D8B030D-6E8A-4147-A177-3AD203B41FA5}">
                      <a16:colId xmlns:a16="http://schemas.microsoft.com/office/drawing/2014/main" val="20003"/>
                    </a:ext>
                  </a:extLst>
                </a:gridCol>
                <a:gridCol w="1886725">
                  <a:extLst>
                    <a:ext uri="{9D8B030D-6E8A-4147-A177-3AD203B41FA5}">
                      <a16:colId xmlns:a16="http://schemas.microsoft.com/office/drawing/2014/main" val="20004"/>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Technology</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Paper</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Author</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Year of publication</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Novelty</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771000">
                <a:tc>
                  <a:txBody>
                    <a:bodyPr/>
                    <a:lstStyle/>
                    <a:p>
                      <a:pPr marL="0" marR="0" lvl="0" indent="0" algn="l" rtl="0">
                        <a:lnSpc>
                          <a:spcPct val="100000"/>
                        </a:lnSpc>
                        <a:spcBef>
                          <a:spcPts val="0"/>
                        </a:spcBef>
                        <a:spcAft>
                          <a:spcPts val="0"/>
                        </a:spcAft>
                        <a:buClr>
                          <a:srgbClr val="000000"/>
                        </a:buClr>
                        <a:buSzPts val="1000"/>
                        <a:buFont typeface="Arial"/>
                        <a:buNone/>
                      </a:pPr>
                      <a:r>
                        <a:rPr lang="en" sz="1000" b="1">
                          <a:latin typeface="Lato"/>
                          <a:ea typeface="Lato"/>
                          <a:cs typeface="Lato"/>
                          <a:sym typeface="Lato"/>
                        </a:rPr>
                        <a:t>Designing and development of Backscatter nodes.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Performance characterisation of Relaying using Backscatter Devices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highlight>
                            <a:srgbClr val="FFFFFF"/>
                          </a:highlight>
                          <a:latin typeface="Lato"/>
                          <a:ea typeface="Lato"/>
                          <a:cs typeface="Lato"/>
                          <a:sym typeface="Lato"/>
                        </a:rPr>
                        <a:t>Xiaolun Jia 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Arial"/>
                        <a:buNone/>
                      </a:pPr>
                      <a:r>
                        <a:rPr lang="en" sz="1000" b="1">
                          <a:solidFill>
                            <a:schemeClr val="dk2"/>
                          </a:solidFill>
                          <a:latin typeface="Lato"/>
                          <a:ea typeface="Lato"/>
                          <a:cs typeface="Lato"/>
                          <a:sym typeface="Lato"/>
                        </a:rPr>
                        <a:t>Usage of Amplify and forward and decode and forward backscatter relaying used.</a:t>
                      </a:r>
                      <a:endParaRPr sz="1000" b="1">
                        <a:solidFill>
                          <a:schemeClr val="dk2"/>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939325">
                <a:tc>
                  <a:txBody>
                    <a:bodyPr/>
                    <a:lstStyle/>
                    <a:p>
                      <a:pPr marL="0" marR="0" lvl="0" indent="0" algn="l" rtl="0">
                        <a:lnSpc>
                          <a:spcPct val="100000"/>
                        </a:lnSpc>
                        <a:spcBef>
                          <a:spcPts val="0"/>
                        </a:spcBef>
                        <a:spcAft>
                          <a:spcPts val="0"/>
                        </a:spcAft>
                        <a:buClr>
                          <a:srgbClr val="000000"/>
                        </a:buClr>
                        <a:buSzPts val="1000"/>
                        <a:buFont typeface="Arial"/>
                        <a:buNone/>
                      </a:pPr>
                      <a:r>
                        <a:rPr lang="en" sz="1000" b="1">
                          <a:latin typeface="Lato"/>
                          <a:ea typeface="Lato"/>
                          <a:cs typeface="Lato"/>
                          <a:sym typeface="Lato"/>
                        </a:rPr>
                        <a:t>Multi tag selection combination </a:t>
                      </a:r>
                      <a:r>
                        <a:rPr lang="en" sz="1000" b="1" u="none" strike="noStrike" cap="none">
                          <a:latin typeface="Lato"/>
                          <a:ea typeface="Lato"/>
                          <a:cs typeface="Lato"/>
                          <a:sym typeface="Lato"/>
                        </a:rPr>
                        <a:t> scheme</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Performance Analysis for Tag Selection in</a:t>
                      </a:r>
                      <a:endParaRPr sz="1000" b="1">
                        <a:solidFill>
                          <a:srgbClr val="333333"/>
                        </a:solidFill>
                        <a:highlight>
                          <a:srgbClr val="FFFFFF"/>
                        </a:highlight>
                        <a:latin typeface="Lato"/>
                        <a:ea typeface="Lato"/>
                        <a:cs typeface="Lato"/>
                        <a:sym typeface="Lato"/>
                      </a:endParaRPr>
                    </a:p>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Backscatter Communication Systems over</a:t>
                      </a:r>
                      <a:endParaRPr sz="1000" b="1">
                        <a:solidFill>
                          <a:srgbClr val="333333"/>
                        </a:solidFill>
                        <a:highlight>
                          <a:srgbClr val="FFFFFF"/>
                        </a:highlight>
                        <a:latin typeface="Lato"/>
                        <a:ea typeface="Lato"/>
                        <a:cs typeface="Lato"/>
                        <a:sym typeface="Lato"/>
                      </a:endParaRPr>
                    </a:p>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Nakagami-m Fading Channels</a:t>
                      </a:r>
                      <a:endParaRPr sz="1000" b="1" u="none" strike="noStrike" cap="none">
                        <a:solidFill>
                          <a:srgbClr val="333333"/>
                        </a:solidFill>
                        <a:highlight>
                          <a:srgbClr val="FFFFFF"/>
                        </a:highlight>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highlight>
                            <a:srgbClr val="FFFFFF"/>
                          </a:highlight>
                          <a:latin typeface="Lato"/>
                          <a:ea typeface="Lato"/>
                          <a:cs typeface="Lato"/>
                          <a:sym typeface="Lato"/>
                        </a:rPr>
                        <a:t>Yu Zhang  </a:t>
                      </a:r>
                      <a:r>
                        <a:rPr lang="en" sz="1000" b="1" u="none" strike="noStrike" cap="none">
                          <a:latin typeface="Lato"/>
                          <a:ea typeface="Lato"/>
                          <a:cs typeface="Lato"/>
                          <a:sym typeface="Lato"/>
                        </a:rPr>
                        <a:t>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The closed-form analytical outage probabilities for the two correlation circumstances are utilised to perform the study.</a:t>
                      </a:r>
                      <a:endParaRPr sz="1000" b="1">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9493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A novel </a:t>
                      </a:r>
                      <a:r>
                        <a:rPr lang="en" sz="1000" b="1">
                          <a:latin typeface="Lato"/>
                          <a:ea typeface="Lato"/>
                          <a:cs typeface="Lato"/>
                          <a:sym typeface="Lato"/>
                        </a:rPr>
                        <a:t>ratio detector concept   </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rgbClr val="333333"/>
                          </a:solidFill>
                          <a:highlight>
                            <a:srgbClr val="FFFFFF"/>
                          </a:highlight>
                          <a:latin typeface="Lato"/>
                          <a:ea typeface="Lato"/>
                          <a:cs typeface="Lato"/>
                          <a:sym typeface="Lato"/>
                        </a:rPr>
                        <a:t>Signal Ratio detection and Approximate Performance analysis for Ambient Backscatter devices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highlight>
                            <a:srgbClr val="FFFFFF"/>
                          </a:highlight>
                          <a:latin typeface="Lato"/>
                          <a:ea typeface="Lato"/>
                          <a:cs typeface="Lato"/>
                          <a:sym typeface="Lato"/>
                        </a:rPr>
                        <a:t>Shuo Ma</a:t>
                      </a:r>
                      <a:r>
                        <a:rPr lang="en" sz="1000" b="1" u="none" strike="noStrike" cap="none">
                          <a:highlight>
                            <a:srgbClr val="FFFFFF"/>
                          </a:highlight>
                          <a:latin typeface="Lato"/>
                          <a:ea typeface="Lato"/>
                          <a:cs typeface="Lato"/>
                          <a:sym typeface="Lato"/>
                        </a:rPr>
                        <a:t> </a:t>
                      </a:r>
                      <a:r>
                        <a:rPr lang="en" sz="1000" b="1" u="none" strike="noStrike" cap="none">
                          <a:solidFill>
                            <a:srgbClr val="000000"/>
                          </a:solidFill>
                          <a:latin typeface="Lato"/>
                          <a:ea typeface="Lato"/>
                          <a:cs typeface="Lato"/>
                          <a:sym typeface="Lato"/>
                        </a:rPr>
                        <a:t> 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To derive a reasonable approximate expression for the optimal detection threshold using closed form expressions</a:t>
                      </a:r>
                      <a:endParaRPr sz="1000" b="1">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28675">
                <a:tc>
                  <a:txBody>
                    <a:bodyPr/>
                    <a:lstStyle/>
                    <a:p>
                      <a:pPr marL="0" marR="0" lvl="0" indent="0" algn="l" rtl="0">
                        <a:lnSpc>
                          <a:spcPct val="100000"/>
                        </a:lnSpc>
                        <a:spcBef>
                          <a:spcPts val="0"/>
                        </a:spcBef>
                        <a:spcAft>
                          <a:spcPts val="0"/>
                        </a:spcAft>
                        <a:buClr>
                          <a:schemeClr val="dk2"/>
                        </a:buClr>
                        <a:buSzPts val="1100"/>
                        <a:buFont typeface="Arial"/>
                        <a:buNone/>
                      </a:pPr>
                      <a:r>
                        <a:rPr lang="en" sz="1000" b="1" dirty="0">
                          <a:solidFill>
                            <a:srgbClr val="333333"/>
                          </a:solidFill>
                          <a:highlight>
                            <a:schemeClr val="lt1"/>
                          </a:highlight>
                          <a:latin typeface="Lato"/>
                          <a:ea typeface="Lato"/>
                          <a:cs typeface="Lato"/>
                          <a:sym typeface="Lato"/>
                        </a:rPr>
                        <a:t>Underlay Cognitive Network</a:t>
                      </a:r>
                      <a:endParaRPr sz="1000" b="1" u="none" strike="noStrike" cap="none" dirty="0">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dirty="0">
                          <a:solidFill>
                            <a:srgbClr val="333333"/>
                          </a:solidFill>
                          <a:highlight>
                            <a:srgbClr val="FFFFFF"/>
                          </a:highlight>
                          <a:latin typeface="Lato"/>
                          <a:ea typeface="Lato"/>
                          <a:cs typeface="Lato"/>
                          <a:sym typeface="Lato"/>
                        </a:rPr>
                        <a:t>Performance Analysis of Wireless CRSN’s </a:t>
                      </a:r>
                      <a:endParaRPr sz="1000" b="1" u="none" strike="noStrike" cap="none" dirty="0">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dirty="0">
                          <a:highlight>
                            <a:srgbClr val="FFFFFF"/>
                          </a:highlight>
                          <a:latin typeface="Lato"/>
                          <a:ea typeface="Lato"/>
                          <a:cs typeface="Lato"/>
                          <a:sym typeface="Lato"/>
                        </a:rPr>
                        <a:t>Daniyal Munir </a:t>
                      </a:r>
                      <a:r>
                        <a:rPr lang="en" sz="1000" b="1" u="none" strike="noStrike" cap="none" dirty="0">
                          <a:highlight>
                            <a:srgbClr val="FFFFFF"/>
                          </a:highlight>
                          <a:latin typeface="Lato"/>
                          <a:ea typeface="Lato"/>
                          <a:cs typeface="Lato"/>
                          <a:sym typeface="Lato"/>
                        </a:rPr>
                        <a:t> </a:t>
                      </a:r>
                      <a:r>
                        <a:rPr lang="en" sz="1000" b="1" u="none" strike="noStrike" cap="none" dirty="0">
                          <a:latin typeface="Lato"/>
                          <a:ea typeface="Lato"/>
                          <a:cs typeface="Lato"/>
                          <a:sym typeface="Lato"/>
                        </a:rPr>
                        <a:t>et al.</a:t>
                      </a:r>
                      <a:endParaRPr sz="1000" b="1" u="none" strike="noStrike" cap="none" dirty="0">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2019</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u="none" strike="noStrike" cap="none" dirty="0">
                          <a:solidFill>
                            <a:srgbClr val="333333"/>
                          </a:solidFill>
                          <a:highlight>
                            <a:srgbClr val="FFFFFF"/>
                          </a:highlight>
                          <a:latin typeface="Lato"/>
                          <a:ea typeface="Lato"/>
                          <a:cs typeface="Lato"/>
                          <a:sym typeface="Lato"/>
                        </a:rPr>
                        <a:t>The outage probability of three symbiotic radio paradigms, namely, commensal, parasitic, and competitive</a:t>
                      </a:r>
                      <a:r>
                        <a:rPr lang="en" sz="1000" b="1" dirty="0">
                          <a:solidFill>
                            <a:srgbClr val="333333"/>
                          </a:solidFill>
                          <a:highlight>
                            <a:srgbClr val="FFFFFF"/>
                          </a:highlight>
                          <a:latin typeface="Lato"/>
                          <a:ea typeface="Lato"/>
                          <a:cs typeface="Lato"/>
                          <a:sym typeface="Lato"/>
                        </a:rPr>
                        <a:t> </a:t>
                      </a:r>
                      <a:r>
                        <a:rPr lang="en" sz="1000" b="1" u="none" strike="noStrike" cap="none" dirty="0">
                          <a:solidFill>
                            <a:srgbClr val="333333"/>
                          </a:solidFill>
                          <a:highlight>
                            <a:srgbClr val="FFFFFF"/>
                          </a:highlight>
                          <a:latin typeface="Lato"/>
                          <a:ea typeface="Lato"/>
                          <a:cs typeface="Lato"/>
                          <a:sym typeface="Lato"/>
                        </a:rPr>
                        <a:t>schemes, are studied in a cooperative ambient backscatter system,</a:t>
                      </a:r>
                      <a:endParaRPr sz="1000" b="1" u="none" strike="noStrike" cap="none" dirty="0">
                        <a:solidFill>
                          <a:srgbClr val="333333"/>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000" b="1" u="none" strike="noStrike" cap="none" dirty="0">
                        <a:solidFill>
                          <a:srgbClr val="333333"/>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idx="4294967295"/>
          </p:nvPr>
        </p:nvSpPr>
        <p:spPr>
          <a:xfrm>
            <a:off x="535775" y="142550"/>
            <a:ext cx="51972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Proposed Model</a:t>
            </a:r>
            <a:endParaRPr sz="2400"/>
          </a:p>
        </p:txBody>
      </p:sp>
      <p:sp>
        <p:nvSpPr>
          <p:cNvPr id="109" name="Google Shape;109;p19"/>
          <p:cNvSpPr/>
          <p:nvPr/>
        </p:nvSpPr>
        <p:spPr>
          <a:xfrm>
            <a:off x="2973900" y="828500"/>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9"/>
          <p:cNvSpPr/>
          <p:nvPr/>
        </p:nvSpPr>
        <p:spPr>
          <a:xfrm>
            <a:off x="597675"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9"/>
          <p:cNvSpPr/>
          <p:nvPr/>
        </p:nvSpPr>
        <p:spPr>
          <a:xfrm>
            <a:off x="2973900" y="18668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
          <p:cNvSpPr/>
          <p:nvPr/>
        </p:nvSpPr>
        <p:spPr>
          <a:xfrm>
            <a:off x="5373075"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9"/>
          <p:cNvSpPr/>
          <p:nvPr/>
        </p:nvSpPr>
        <p:spPr>
          <a:xfrm>
            <a:off x="2973900" y="4156550"/>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9"/>
          <p:cNvSpPr/>
          <p:nvPr/>
        </p:nvSpPr>
        <p:spPr>
          <a:xfrm>
            <a:off x="2973900"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19"/>
          <p:cNvCxnSpPr>
            <a:stCxn id="109" idx="2"/>
            <a:endCxn id="110" idx="0"/>
          </p:cNvCxnSpPr>
          <p:nvPr/>
        </p:nvCxnSpPr>
        <p:spPr>
          <a:xfrm flipH="1">
            <a:off x="903900" y="1134800"/>
            <a:ext cx="2070000" cy="1786500"/>
          </a:xfrm>
          <a:prstGeom prst="straightConnector1">
            <a:avLst/>
          </a:prstGeom>
          <a:noFill/>
          <a:ln w="9525" cap="flat" cmpd="sng">
            <a:solidFill>
              <a:srgbClr val="FFFF00"/>
            </a:solidFill>
            <a:prstDash val="solid"/>
            <a:round/>
            <a:headEnd type="none" w="sm" len="sm"/>
            <a:tailEnd type="triangle" w="med" len="med"/>
          </a:ln>
        </p:spPr>
      </p:cxnSp>
      <p:cxnSp>
        <p:nvCxnSpPr>
          <p:cNvPr id="116" name="Google Shape;116;p19"/>
          <p:cNvCxnSpPr>
            <a:stCxn id="109" idx="6"/>
            <a:endCxn id="112" idx="0"/>
          </p:cNvCxnSpPr>
          <p:nvPr/>
        </p:nvCxnSpPr>
        <p:spPr>
          <a:xfrm>
            <a:off x="3586500" y="1134800"/>
            <a:ext cx="2092800" cy="1786500"/>
          </a:xfrm>
          <a:prstGeom prst="straightConnector1">
            <a:avLst/>
          </a:prstGeom>
          <a:noFill/>
          <a:ln w="9525" cap="flat" cmpd="sng">
            <a:solidFill>
              <a:srgbClr val="FFFF00"/>
            </a:solidFill>
            <a:prstDash val="solid"/>
            <a:round/>
            <a:headEnd type="none" w="sm" len="sm"/>
            <a:tailEnd type="triangle" w="med" len="med"/>
          </a:ln>
        </p:spPr>
      </p:cxnSp>
      <p:cxnSp>
        <p:nvCxnSpPr>
          <p:cNvPr id="117" name="Google Shape;117;p19"/>
          <p:cNvCxnSpPr>
            <a:stCxn id="109" idx="3"/>
            <a:endCxn id="110" idx="7"/>
          </p:cNvCxnSpPr>
          <p:nvPr/>
        </p:nvCxnSpPr>
        <p:spPr>
          <a:xfrm flipH="1">
            <a:off x="1120513" y="1351387"/>
            <a:ext cx="1943100" cy="1659600"/>
          </a:xfrm>
          <a:prstGeom prst="straightConnector1">
            <a:avLst/>
          </a:prstGeom>
          <a:noFill/>
          <a:ln w="9525" cap="flat" cmpd="sng">
            <a:solidFill>
              <a:srgbClr val="0000FF"/>
            </a:solidFill>
            <a:prstDash val="solid"/>
            <a:round/>
            <a:headEnd type="none" w="sm" len="sm"/>
            <a:tailEnd type="triangle" w="med" len="med"/>
          </a:ln>
        </p:spPr>
      </p:cxnSp>
      <p:cxnSp>
        <p:nvCxnSpPr>
          <p:cNvPr id="118" name="Google Shape;118;p19"/>
          <p:cNvCxnSpPr>
            <a:endCxn id="112" idx="1"/>
          </p:cNvCxnSpPr>
          <p:nvPr/>
        </p:nvCxnSpPr>
        <p:spPr>
          <a:xfrm>
            <a:off x="3496888" y="1351438"/>
            <a:ext cx="1965900" cy="1659600"/>
          </a:xfrm>
          <a:prstGeom prst="straightConnector1">
            <a:avLst/>
          </a:prstGeom>
          <a:noFill/>
          <a:ln w="9525" cap="flat" cmpd="sng">
            <a:solidFill>
              <a:srgbClr val="0000FF"/>
            </a:solidFill>
            <a:prstDash val="solid"/>
            <a:round/>
            <a:headEnd type="none" w="sm" len="sm"/>
            <a:tailEnd type="triangle" w="med" len="med"/>
          </a:ln>
        </p:spPr>
      </p:cxnSp>
      <p:cxnSp>
        <p:nvCxnSpPr>
          <p:cNvPr id="119" name="Google Shape;119;p19"/>
          <p:cNvCxnSpPr>
            <a:stCxn id="109" idx="4"/>
            <a:endCxn id="111" idx="0"/>
          </p:cNvCxnSpPr>
          <p:nvPr/>
        </p:nvCxnSpPr>
        <p:spPr>
          <a:xfrm>
            <a:off x="3280200" y="1441100"/>
            <a:ext cx="0" cy="425700"/>
          </a:xfrm>
          <a:prstGeom prst="straightConnector1">
            <a:avLst/>
          </a:prstGeom>
          <a:noFill/>
          <a:ln w="9525" cap="flat" cmpd="sng">
            <a:solidFill>
              <a:srgbClr val="0000FF"/>
            </a:solidFill>
            <a:prstDash val="solid"/>
            <a:round/>
            <a:headEnd type="none" w="sm" len="sm"/>
            <a:tailEnd type="stealth" w="med" len="med"/>
          </a:ln>
        </p:spPr>
      </p:cxnSp>
      <p:cxnSp>
        <p:nvCxnSpPr>
          <p:cNvPr id="120" name="Google Shape;120;p19"/>
          <p:cNvCxnSpPr>
            <a:endCxn id="113" idx="1"/>
          </p:cNvCxnSpPr>
          <p:nvPr/>
        </p:nvCxnSpPr>
        <p:spPr>
          <a:xfrm>
            <a:off x="1210213" y="3227763"/>
            <a:ext cx="1853400" cy="1018500"/>
          </a:xfrm>
          <a:prstGeom prst="straightConnector1">
            <a:avLst/>
          </a:prstGeom>
          <a:noFill/>
          <a:ln w="9525" cap="flat" cmpd="sng">
            <a:solidFill>
              <a:srgbClr val="0000FF"/>
            </a:solidFill>
            <a:prstDash val="dash"/>
            <a:round/>
            <a:headEnd type="none" w="sm" len="sm"/>
            <a:tailEnd type="triangle" w="med" len="med"/>
          </a:ln>
        </p:spPr>
      </p:cxnSp>
      <p:cxnSp>
        <p:nvCxnSpPr>
          <p:cNvPr id="121" name="Google Shape;121;p19"/>
          <p:cNvCxnSpPr>
            <a:endCxn id="113" idx="7"/>
          </p:cNvCxnSpPr>
          <p:nvPr/>
        </p:nvCxnSpPr>
        <p:spPr>
          <a:xfrm flipH="1">
            <a:off x="3496787" y="3227763"/>
            <a:ext cx="1876200" cy="1018500"/>
          </a:xfrm>
          <a:prstGeom prst="straightConnector1">
            <a:avLst/>
          </a:prstGeom>
          <a:noFill/>
          <a:ln w="9525" cap="flat" cmpd="sng">
            <a:solidFill>
              <a:srgbClr val="0000FF"/>
            </a:solidFill>
            <a:prstDash val="dash"/>
            <a:round/>
            <a:headEnd type="none" w="sm" len="sm"/>
            <a:tailEnd type="triangle" w="med" len="med"/>
          </a:ln>
        </p:spPr>
      </p:cxnSp>
      <p:cxnSp>
        <p:nvCxnSpPr>
          <p:cNvPr id="122" name="Google Shape;122;p19"/>
          <p:cNvCxnSpPr>
            <a:stCxn id="110" idx="5"/>
            <a:endCxn id="113" idx="2"/>
          </p:cNvCxnSpPr>
          <p:nvPr/>
        </p:nvCxnSpPr>
        <p:spPr>
          <a:xfrm>
            <a:off x="1120562" y="3444212"/>
            <a:ext cx="1853400" cy="1018500"/>
          </a:xfrm>
          <a:prstGeom prst="straightConnector1">
            <a:avLst/>
          </a:prstGeom>
          <a:noFill/>
          <a:ln w="9525" cap="flat" cmpd="sng">
            <a:solidFill>
              <a:srgbClr val="0000FF"/>
            </a:solidFill>
            <a:prstDash val="dot"/>
            <a:round/>
            <a:headEnd type="none" w="sm" len="sm"/>
            <a:tailEnd type="triangle" w="med" len="med"/>
          </a:ln>
        </p:spPr>
      </p:cxnSp>
      <p:cxnSp>
        <p:nvCxnSpPr>
          <p:cNvPr id="123" name="Google Shape;123;p19"/>
          <p:cNvCxnSpPr>
            <a:endCxn id="113" idx="6"/>
          </p:cNvCxnSpPr>
          <p:nvPr/>
        </p:nvCxnSpPr>
        <p:spPr>
          <a:xfrm flipH="1">
            <a:off x="3586500" y="3444350"/>
            <a:ext cx="1876200" cy="1018500"/>
          </a:xfrm>
          <a:prstGeom prst="straightConnector1">
            <a:avLst/>
          </a:prstGeom>
          <a:noFill/>
          <a:ln w="9525" cap="flat" cmpd="sng">
            <a:solidFill>
              <a:srgbClr val="0000FF"/>
            </a:solidFill>
            <a:prstDash val="dot"/>
            <a:round/>
            <a:headEnd type="none" w="sm" len="sm"/>
            <a:tailEnd type="triangle" w="med" len="med"/>
          </a:ln>
        </p:spPr>
      </p:cxnSp>
      <p:cxnSp>
        <p:nvCxnSpPr>
          <p:cNvPr id="124" name="Google Shape;124;p19"/>
          <p:cNvCxnSpPr/>
          <p:nvPr/>
        </p:nvCxnSpPr>
        <p:spPr>
          <a:xfrm>
            <a:off x="3202500" y="3533925"/>
            <a:ext cx="0" cy="622500"/>
          </a:xfrm>
          <a:prstGeom prst="straightConnector1">
            <a:avLst/>
          </a:prstGeom>
          <a:noFill/>
          <a:ln w="9525" cap="flat" cmpd="sng">
            <a:solidFill>
              <a:srgbClr val="0000FF"/>
            </a:solidFill>
            <a:prstDash val="dot"/>
            <a:round/>
            <a:headEnd type="none" w="sm" len="sm"/>
            <a:tailEnd type="triangle" w="med" len="med"/>
          </a:ln>
        </p:spPr>
      </p:cxnSp>
      <p:cxnSp>
        <p:nvCxnSpPr>
          <p:cNvPr id="125" name="Google Shape;125;p19"/>
          <p:cNvCxnSpPr/>
          <p:nvPr/>
        </p:nvCxnSpPr>
        <p:spPr>
          <a:xfrm>
            <a:off x="3337650" y="3533925"/>
            <a:ext cx="0" cy="622500"/>
          </a:xfrm>
          <a:prstGeom prst="straightConnector1">
            <a:avLst/>
          </a:prstGeom>
          <a:noFill/>
          <a:ln w="9525" cap="flat" cmpd="sng">
            <a:solidFill>
              <a:srgbClr val="0000FF"/>
            </a:solidFill>
            <a:prstDash val="dash"/>
            <a:round/>
            <a:headEnd type="none" w="sm" len="sm"/>
            <a:tailEnd type="triangle" w="med" len="med"/>
          </a:ln>
        </p:spPr>
      </p:cxnSp>
      <p:sp>
        <p:nvSpPr>
          <p:cNvPr id="126" name="Google Shape;126;p19"/>
          <p:cNvSpPr txBox="1"/>
          <p:nvPr/>
        </p:nvSpPr>
        <p:spPr>
          <a:xfrm>
            <a:off x="3076200" y="918150"/>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PT</a:t>
            </a:r>
            <a:endParaRPr sz="900" b="0" i="0" u="none" strike="noStrike" cap="none">
              <a:solidFill>
                <a:srgbClr val="000000"/>
              </a:solidFill>
              <a:latin typeface="Lato"/>
              <a:ea typeface="Lato"/>
              <a:cs typeface="Lato"/>
              <a:sym typeface="Lato"/>
            </a:endParaRPr>
          </a:p>
        </p:txBody>
      </p:sp>
      <p:sp>
        <p:nvSpPr>
          <p:cNvPr id="127" name="Google Shape;127;p19"/>
          <p:cNvSpPr txBox="1"/>
          <p:nvPr/>
        </p:nvSpPr>
        <p:spPr>
          <a:xfrm>
            <a:off x="642525" y="3014775"/>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ST</a:t>
            </a:r>
            <a:r>
              <a:rPr lang="en" sz="900" b="0" i="0" u="none" strike="noStrike" cap="none">
                <a:solidFill>
                  <a:srgbClr val="000000"/>
                </a:solidFill>
                <a:latin typeface="Lato"/>
                <a:ea typeface="Lato"/>
                <a:cs typeface="Lato"/>
                <a:sym typeface="Lato"/>
              </a:rPr>
              <a:t>1</a:t>
            </a:r>
            <a:endParaRPr sz="900" b="0" i="0" u="none" strike="noStrike" cap="none">
              <a:solidFill>
                <a:srgbClr val="000000"/>
              </a:solidFill>
              <a:latin typeface="Lato"/>
              <a:ea typeface="Lato"/>
              <a:cs typeface="Lato"/>
              <a:sym typeface="Lato"/>
            </a:endParaRPr>
          </a:p>
        </p:txBody>
      </p:sp>
      <p:sp>
        <p:nvSpPr>
          <p:cNvPr id="128" name="Google Shape;128;p19"/>
          <p:cNvSpPr txBox="1"/>
          <p:nvPr/>
        </p:nvSpPr>
        <p:spPr>
          <a:xfrm>
            <a:off x="3018750" y="1968363"/>
            <a:ext cx="522900" cy="42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PR</a:t>
            </a:r>
            <a:endParaRPr sz="1400" b="0" i="0" u="none" strike="noStrike" cap="none">
              <a:solidFill>
                <a:srgbClr val="000000"/>
              </a:solidFill>
              <a:latin typeface="Lato"/>
              <a:ea typeface="Lato"/>
              <a:cs typeface="Lato"/>
              <a:sym typeface="Lato"/>
            </a:endParaRPr>
          </a:p>
        </p:txBody>
      </p:sp>
      <p:sp>
        <p:nvSpPr>
          <p:cNvPr id="129" name="Google Shape;129;p19"/>
          <p:cNvSpPr txBox="1"/>
          <p:nvPr/>
        </p:nvSpPr>
        <p:spPr>
          <a:xfrm>
            <a:off x="3052650" y="3014850"/>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sz="1400" b="0" i="0" u="none" strike="noStrike" cap="none">
                <a:solidFill>
                  <a:schemeClr val="dk2"/>
                </a:solidFill>
                <a:latin typeface="Lato"/>
                <a:ea typeface="Lato"/>
                <a:cs typeface="Lato"/>
                <a:sym typeface="Lato"/>
              </a:rPr>
              <a:t>ST</a:t>
            </a:r>
            <a:r>
              <a:rPr lang="en" sz="900" b="0" i="0" u="none" strike="noStrike" cap="none">
                <a:solidFill>
                  <a:schemeClr val="dk2"/>
                </a:solidFill>
                <a:latin typeface="Lato"/>
                <a:ea typeface="Lato"/>
                <a:cs typeface="Lato"/>
                <a:sym typeface="Lato"/>
              </a:rPr>
              <a:t>i</a:t>
            </a:r>
            <a:endParaRPr sz="1400" b="0" i="0" u="none" strike="noStrike" cap="none">
              <a:solidFill>
                <a:srgbClr val="000000"/>
              </a:solidFill>
              <a:latin typeface="Lato"/>
              <a:ea typeface="Lato"/>
              <a:cs typeface="Lato"/>
              <a:sym typeface="Lato"/>
            </a:endParaRPr>
          </a:p>
        </p:txBody>
      </p:sp>
      <p:sp>
        <p:nvSpPr>
          <p:cNvPr id="130" name="Google Shape;130;p19"/>
          <p:cNvSpPr txBox="1"/>
          <p:nvPr/>
        </p:nvSpPr>
        <p:spPr>
          <a:xfrm>
            <a:off x="3018775" y="4250000"/>
            <a:ext cx="522900" cy="42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SR</a:t>
            </a:r>
            <a:endParaRPr sz="1400" b="0" i="0" u="none" strike="noStrike" cap="none">
              <a:solidFill>
                <a:srgbClr val="000000"/>
              </a:solidFill>
              <a:latin typeface="Lato"/>
              <a:ea typeface="Lato"/>
              <a:cs typeface="Lato"/>
              <a:sym typeface="Lato"/>
            </a:endParaRPr>
          </a:p>
        </p:txBody>
      </p:sp>
      <p:sp>
        <p:nvSpPr>
          <p:cNvPr id="131" name="Google Shape;131;p19"/>
          <p:cNvSpPr txBox="1"/>
          <p:nvPr/>
        </p:nvSpPr>
        <p:spPr>
          <a:xfrm>
            <a:off x="5417925" y="3014775"/>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sz="1400" b="0" i="0" u="none" strike="noStrike" cap="none">
                <a:solidFill>
                  <a:schemeClr val="dk2"/>
                </a:solidFill>
                <a:latin typeface="Lato"/>
                <a:ea typeface="Lato"/>
                <a:cs typeface="Lato"/>
                <a:sym typeface="Lato"/>
              </a:rPr>
              <a:t>ST</a:t>
            </a:r>
            <a:r>
              <a:rPr lang="en" sz="900" b="0" i="0" u="none" strike="noStrike" cap="none">
                <a:solidFill>
                  <a:schemeClr val="dk2"/>
                </a:solidFill>
                <a:latin typeface="Lato"/>
                <a:ea typeface="Lato"/>
                <a:cs typeface="Lato"/>
                <a:sym typeface="Lato"/>
              </a:rPr>
              <a:t>n</a:t>
            </a:r>
            <a:endParaRPr sz="1400" b="0" i="0" u="none" strike="noStrike" cap="none">
              <a:solidFill>
                <a:srgbClr val="000000"/>
              </a:solidFill>
              <a:latin typeface="Lato"/>
              <a:ea typeface="Lato"/>
              <a:cs typeface="Lato"/>
              <a:sym typeface="Lato"/>
            </a:endParaRPr>
          </a:p>
        </p:txBody>
      </p:sp>
      <p:sp>
        <p:nvSpPr>
          <p:cNvPr id="132" name="Google Shape;132;p19"/>
          <p:cNvSpPr txBox="1"/>
          <p:nvPr/>
        </p:nvSpPr>
        <p:spPr>
          <a:xfrm>
            <a:off x="2908275" y="2598075"/>
            <a:ext cx="7668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TDMA</a:t>
            </a:r>
            <a:endParaRPr sz="1400" b="0" i="0" u="none" strike="noStrike" cap="none">
              <a:solidFill>
                <a:srgbClr val="000000"/>
              </a:solidFill>
              <a:latin typeface="Lato"/>
              <a:ea typeface="Lato"/>
              <a:cs typeface="Lato"/>
              <a:sym typeface="Lato"/>
            </a:endParaRPr>
          </a:p>
        </p:txBody>
      </p:sp>
      <p:sp>
        <p:nvSpPr>
          <p:cNvPr id="133" name="Google Shape;133;p19"/>
          <p:cNvSpPr txBox="1"/>
          <p:nvPr/>
        </p:nvSpPr>
        <p:spPr>
          <a:xfrm>
            <a:off x="1490163" y="2895575"/>
            <a:ext cx="1138200" cy="20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134" name="Google Shape;134;p19"/>
          <p:cNvSpPr txBox="1"/>
          <p:nvPr/>
        </p:nvSpPr>
        <p:spPr>
          <a:xfrm>
            <a:off x="3954963" y="2895563"/>
            <a:ext cx="1138200" cy="20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135" name="Google Shape;135;p19"/>
          <p:cNvSpPr/>
          <p:nvPr/>
        </p:nvSpPr>
        <p:spPr>
          <a:xfrm>
            <a:off x="5602600" y="142550"/>
            <a:ext cx="3136500" cy="2076600"/>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PT - Primary Transmitter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PR - Primary Receiver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STi - i</a:t>
            </a:r>
            <a:r>
              <a:rPr lang="en" sz="1600" b="1" baseline="30000">
                <a:solidFill>
                  <a:schemeClr val="lt1"/>
                </a:solidFill>
                <a:latin typeface="Raleway"/>
                <a:ea typeface="Raleway"/>
                <a:cs typeface="Raleway"/>
                <a:sym typeface="Raleway"/>
              </a:rPr>
              <a:t>th </a:t>
            </a:r>
            <a:r>
              <a:rPr lang="en" sz="1600" b="1">
                <a:solidFill>
                  <a:schemeClr val="lt1"/>
                </a:solidFill>
                <a:latin typeface="Raleway"/>
                <a:ea typeface="Raleway"/>
                <a:cs typeface="Raleway"/>
                <a:sym typeface="Raleway"/>
              </a:rPr>
              <a:t>Secondary Transmitter </a:t>
            </a:r>
            <a:endParaRPr sz="1600" b="1">
              <a:solidFill>
                <a:schemeClr val="lt1"/>
              </a:solidFill>
              <a:latin typeface="Raleway"/>
              <a:ea typeface="Raleway"/>
              <a:cs typeface="Raleway"/>
              <a:sym typeface="Raleway"/>
            </a:endParaRPr>
          </a:p>
          <a:p>
            <a:pPr marL="0" lvl="0" indent="0" algn="l" rtl="0">
              <a:spcBef>
                <a:spcPts val="1200"/>
              </a:spcBef>
              <a:spcAft>
                <a:spcPts val="0"/>
              </a:spcAft>
              <a:buClr>
                <a:schemeClr val="dk2"/>
              </a:buClr>
              <a:buSzPts val="1100"/>
              <a:buFont typeface="Arial"/>
              <a:buNone/>
            </a:pPr>
            <a:r>
              <a:rPr lang="en" sz="1600" b="1">
                <a:solidFill>
                  <a:schemeClr val="lt1"/>
                </a:solidFill>
                <a:latin typeface="Raleway"/>
                <a:ea typeface="Raleway"/>
                <a:cs typeface="Raleway"/>
                <a:sym typeface="Raleway"/>
              </a:rPr>
              <a:t>SR - Secondary Receiver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endParaRPr sz="900"/>
          </a:p>
        </p:txBody>
      </p:sp>
      <p:sp>
        <p:nvSpPr>
          <p:cNvPr id="30" name="TextBox 29">
            <a:extLst>
              <a:ext uri="{FF2B5EF4-FFF2-40B4-BE49-F238E27FC236}">
                <a16:creationId xmlns:a16="http://schemas.microsoft.com/office/drawing/2014/main" id="{8EE6883A-86C8-41F7-91D0-39388571F1FD}"/>
              </a:ext>
            </a:extLst>
          </p:cNvPr>
          <p:cNvSpPr txBox="1"/>
          <p:nvPr/>
        </p:nvSpPr>
        <p:spPr>
          <a:xfrm>
            <a:off x="2908275" y="4835723"/>
            <a:ext cx="965513" cy="307777"/>
          </a:xfrm>
          <a:prstGeom prst="rect">
            <a:avLst/>
          </a:prstGeom>
          <a:noFill/>
        </p:spPr>
        <p:txBody>
          <a:bodyPr wrap="square" rtlCol="0">
            <a:spAutoFit/>
          </a:bodyPr>
          <a:lstStyle/>
          <a:p>
            <a:r>
              <a:rPr lang="en-US" dirty="0"/>
              <a:t>Figure 3</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idx="4294967295"/>
          </p:nvPr>
        </p:nvSpPr>
        <p:spPr>
          <a:xfrm>
            <a:off x="436715" y="211850"/>
            <a:ext cx="86082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Attributes of proposed model</a:t>
            </a:r>
            <a:endParaRPr sz="2400">
              <a:solidFill>
                <a:schemeClr val="dk1"/>
              </a:solidFill>
            </a:endParaRPr>
          </a:p>
        </p:txBody>
      </p:sp>
      <p:sp>
        <p:nvSpPr>
          <p:cNvPr id="141" name="Google Shape;141;p20"/>
          <p:cNvSpPr txBox="1">
            <a:spLocks noGrp="1"/>
          </p:cNvSpPr>
          <p:nvPr>
            <p:ph type="title" idx="4294967295"/>
          </p:nvPr>
        </p:nvSpPr>
        <p:spPr>
          <a:xfrm>
            <a:off x="436714" y="979850"/>
            <a:ext cx="8341525" cy="356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dirty="0">
                <a:latin typeface="Lato"/>
                <a:ea typeface="Lato"/>
                <a:cs typeface="Lato"/>
                <a:sym typeface="Lato"/>
              </a:rPr>
              <a:t>The proposed novel model involves</a:t>
            </a:r>
            <a:endParaRPr sz="1700" dirty="0">
              <a:latin typeface="Lato"/>
              <a:ea typeface="Lato"/>
              <a:cs typeface="Lato"/>
              <a:sym typeface="Lato"/>
            </a:endParaRPr>
          </a:p>
          <a:p>
            <a:pPr marL="0" lvl="0" indent="0" algn="l" rtl="0">
              <a:lnSpc>
                <a:spcPct val="115000"/>
              </a:lnSpc>
              <a:spcBef>
                <a:spcPts val="1600"/>
              </a:spcBef>
              <a:spcAft>
                <a:spcPts val="0"/>
              </a:spcAft>
              <a:buSzPts val="3000"/>
              <a:buNone/>
            </a:pPr>
            <a:r>
              <a:rPr lang="en" sz="1700" dirty="0">
                <a:latin typeface="Lato"/>
                <a:ea typeface="Lato"/>
                <a:cs typeface="Lato"/>
                <a:sym typeface="Lato"/>
              </a:rPr>
              <a:t>-&gt; An ambient backscatter network that has a primary system with one Primary transmitter, one primary receiver, and a secondary backscatter network with multiple secondary transmitters and single secondary receiver.</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 </a:t>
            </a:r>
            <a:r>
              <a:rPr lang="en-US" sz="1700" dirty="0">
                <a:latin typeface="Lato"/>
                <a:ea typeface="Lato"/>
                <a:cs typeface="Lato"/>
                <a:sym typeface="Lato"/>
              </a:rPr>
              <a:t>Our model offers a solution to a particular use case of having multiple secondary users in a network, but not enough power (dedicated RF source) to transmit their signals to their respective secondary receivers.</a:t>
            </a:r>
            <a:br>
              <a:rPr lang="en-US" sz="1700" dirty="0">
                <a:latin typeface="Lato"/>
                <a:ea typeface="Lato"/>
                <a:cs typeface="Lato"/>
                <a:sym typeface="Lato"/>
              </a:rPr>
            </a:br>
            <a:br>
              <a:rPr lang="en-US" sz="1700" dirty="0">
                <a:latin typeface="Lato"/>
                <a:ea typeface="Lato"/>
                <a:cs typeface="Lato"/>
                <a:sym typeface="Lato"/>
              </a:rPr>
            </a:br>
            <a:r>
              <a:rPr lang="en-US" sz="1700" dirty="0">
                <a:latin typeface="Lato"/>
                <a:ea typeface="Lato"/>
                <a:cs typeface="Lato"/>
                <a:sym typeface="Lato"/>
              </a:rPr>
              <a:t>-&gt; In addition, we focus on introducing multiplexing access schemes - TDMA at the access points of the secondary sensor nodes. This is one major contribution that we propose to eliminate the inactivity in the network, thereby reducing the idle time and improving the overall network efficiency.</a:t>
            </a:r>
            <a:endParaRPr sz="1700" dirty="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idx="4294967295"/>
          </p:nvPr>
        </p:nvSpPr>
        <p:spPr>
          <a:xfrm>
            <a:off x="436714" y="979850"/>
            <a:ext cx="8341525" cy="356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 </a:t>
            </a:r>
            <a:r>
              <a:rPr lang="en-US" sz="1700" dirty="0">
                <a:latin typeface="Lato"/>
                <a:ea typeface="Lato"/>
                <a:cs typeface="Lato"/>
                <a:sym typeface="Lato"/>
              </a:rPr>
              <a:t>Our model optimizes the power received at the secondary sensor network </a:t>
            </a:r>
            <a:r>
              <a:rPr lang="en-US" sz="1700" dirty="0" err="1">
                <a:latin typeface="Lato"/>
                <a:ea typeface="Lato"/>
                <a:cs typeface="Lato"/>
                <a:sym typeface="Lato"/>
              </a:rPr>
              <a:t>ie</a:t>
            </a:r>
            <a:r>
              <a:rPr lang="en-US" sz="1700" dirty="0">
                <a:latin typeface="Lato"/>
                <a:ea typeface="Lato"/>
                <a:cs typeface="Lato"/>
                <a:sym typeface="Lato"/>
              </a:rPr>
              <a:t>., the secondary transmitting nodes use only the basic amount of power needed to transfer the message bits to the corresponding secondary receivers, and the excess power is stored and harvested for other applications like powering LED's, converting into other forms of energy, stored to meet other power demands, </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a:t>
            </a:r>
            <a:r>
              <a:rPr lang="en-US" sz="1700" dirty="0">
                <a:latin typeface="Lato"/>
                <a:ea typeface="Lato"/>
                <a:cs typeface="Lato"/>
                <a:sym typeface="Lato"/>
              </a:rPr>
              <a:t> Design of an efficient backscatter network with more efficiency, less waiting time, and inbuilt harvesting mechanisms with the help of cognitive and multiplexing schemes. </a:t>
            </a:r>
            <a:endParaRPr sz="1700" dirty="0">
              <a:latin typeface="Lato"/>
              <a:ea typeface="Lato"/>
              <a:cs typeface="Lato"/>
              <a:sym typeface="Lato"/>
            </a:endParaRPr>
          </a:p>
        </p:txBody>
      </p:sp>
    </p:spTree>
    <p:extLst>
      <p:ext uri="{BB962C8B-B14F-4D97-AF65-F5344CB8AC3E}">
        <p14:creationId xmlns:p14="http://schemas.microsoft.com/office/powerpoint/2010/main" val="1309964669"/>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2362</Words>
  <Application>Microsoft Office PowerPoint</Application>
  <PresentationFormat>On-screen Show (16:9)</PresentationFormat>
  <Paragraphs>341</Paragraphs>
  <Slides>46</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Lato</vt:lpstr>
      <vt:lpstr>Arial Narrow</vt:lpstr>
      <vt:lpstr>Times New Roman</vt:lpstr>
      <vt:lpstr>Raleway</vt:lpstr>
      <vt:lpstr>Arial</vt:lpstr>
      <vt:lpstr>Calibri</vt:lpstr>
      <vt:lpstr>Calibri Light</vt:lpstr>
      <vt:lpstr>Swiss</vt:lpstr>
      <vt:lpstr>Office Theme</vt:lpstr>
      <vt:lpstr>Final Year Project Viva Voce Performance analysis and optimisation of  wireless-powered CRN’S  using ambient backscatter communication </vt:lpstr>
      <vt:lpstr>PowerPoint Presentation</vt:lpstr>
      <vt:lpstr>PowerPoint Presentation</vt:lpstr>
      <vt:lpstr>PowerPoint Presentation</vt:lpstr>
      <vt:lpstr>PowerPoint Presentation</vt:lpstr>
      <vt:lpstr>PowerPoint Presentation</vt:lpstr>
      <vt:lpstr>Proposed Model</vt:lpstr>
      <vt:lpstr>Attributes of proposed model</vt:lpstr>
      <vt:lpstr> -&gt; Our model optimizes the power received at the secondary sensor network ie., the secondary transmitting nodes use only the basic amount of power needed to transfer the message bits to the corresponding secondary receivers, and the excess power is stored and harvested for other applications like powering LED's, converting into other forms of energy, stored to meet other power demands,  -&gt; Design of an efficient backscatter network with more efficiency, less waiting time, and inbuilt harvesting mechanisms with the help of cognitive and multiplexing schemes. </vt:lpstr>
      <vt:lpstr>PowerPoint Presentation</vt:lpstr>
      <vt:lpstr>Simulation obtained by plotting the variation of the output Signal (in equation (1) received at the secondary transmitter with respect to the two channels – h and g. This has been done on MATLAB.  </vt:lpstr>
      <vt:lpstr>PowerPoint Presentation</vt:lpstr>
      <vt:lpstr>PowerPoint Presentation</vt:lpstr>
      <vt:lpstr>PowerPoint Presentation</vt:lpstr>
      <vt:lpstr>PowerPoint Presentation</vt:lpstr>
      <vt:lpstr>Simulation parameters - Rayleigh</vt:lpstr>
      <vt:lpstr>      Simulations</vt:lpstr>
      <vt:lpstr>Variation of Throughput with SNR </vt:lpstr>
      <vt:lpstr>Variation of Energy Efficiency with SNR </vt:lpstr>
      <vt:lpstr>Variation of Outage  Probability with distance </vt:lpstr>
      <vt:lpstr>Variation of Throughput with distance </vt:lpstr>
      <vt:lpstr>Variation of Energy Efficiency with SNR </vt:lpstr>
      <vt:lpstr>PowerPoint Presentation</vt:lpstr>
      <vt:lpstr>PowerPoint Presentation</vt:lpstr>
      <vt:lpstr>PowerPoint Presentation</vt:lpstr>
      <vt:lpstr>PowerPoint Presentation</vt:lpstr>
      <vt:lpstr>PowerPoint Presentation</vt:lpstr>
      <vt:lpstr>Simulation parameters - Nakagami</vt:lpstr>
      <vt:lpstr>      Simulations (Nakagami)</vt:lpstr>
      <vt:lpstr>Variation of Outage  Probability with SNR </vt:lpstr>
      <vt:lpstr>Variation of Outage  Probability with SNR </vt:lpstr>
      <vt:lpstr>Variation of Outage  Probability with Reflection coeff. </vt:lpstr>
      <vt:lpstr>Variation Throughput with Reflection coeff. </vt:lpstr>
      <vt:lpstr>Variation of Energy Efficiency with Reflection coeff. </vt:lpstr>
      <vt:lpstr>Variation of Outage Prob. with M varying SNR  </vt:lpstr>
      <vt:lpstr>Variation of Outage Prob. with M varying Beta </vt:lpstr>
      <vt:lpstr>Variation of Outage Prob. with M varying distance </vt:lpstr>
      <vt:lpstr>PowerPoint Presentation</vt:lpstr>
      <vt:lpstr>      Results</vt:lpstr>
      <vt:lpstr>PowerPoint Presentation</vt:lpstr>
      <vt:lpstr>Discussions  Comparisons with original model</vt:lpstr>
      <vt:lpstr>Discussions  Interpreting the simulations </vt:lpstr>
      <vt:lpstr>Discussions  Interpreting the simulations </vt:lpstr>
      <vt:lpstr>Conclusions</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Viva Voce Performance analysis and optimisation of  wireless-powered CRN’S  using ambient backscatter communication </dc:title>
  <cp:lastModifiedBy>Seshasayi Rangaraj</cp:lastModifiedBy>
  <cp:revision>15</cp:revision>
  <dcterms:modified xsi:type="dcterms:W3CDTF">2022-04-02T19:41:28Z</dcterms:modified>
</cp:coreProperties>
</file>